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d3b1623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d3b1623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34d4b675d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f34d4b675d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34d4b675d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f34d4b675d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d3b162337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ad3b16233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d3b162337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ad3b16233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d3b162337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ad3b16233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d8a17cbd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ad8a17cb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d8a17cbd6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ad8a17cbd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d3b162337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ad3b16233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da6ca538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ada6ca53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da6ca5381_0_30: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279" name="Google Shape;279;g2ada6ca5381_0_30: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4c74d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4c74d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da6ca5381_0_43: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g2ada6ca5381_0_43: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290" name="Google Shape;290;g2ada6ca5381_0_43:notes"/>
          <p:cNvSpPr txBox="1"/>
          <p:nvPr>
            <p:ph idx="12" type="sldNum"/>
          </p:nvPr>
        </p:nvSpPr>
        <p:spPr>
          <a:xfrm>
            <a:off x="3884613" y="8685226"/>
            <a:ext cx="2971800" cy="457200"/>
          </a:xfrm>
          <a:prstGeom prst="rect">
            <a:avLst/>
          </a:prstGeom>
          <a:noFill/>
          <a:ln>
            <a:noFill/>
          </a:ln>
        </p:spPr>
        <p:txBody>
          <a:bodyPr anchorCtr="0" anchor="b" bIns="45650" lIns="91325" spcFirstLastPara="1" rIns="91325" wrap="square" tIns="456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da6ca5381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ada6ca5381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da6ca5381_0_70: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09" name="Google Shape;309;g2ada6ca5381_0_70: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e4c74daf6_0_139: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17" name="Google Shape;317;g2ae4c74daf6_0_139: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3639c59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f3639c59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a8813b2a3_0_7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2a8813b2a3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have enabled live captions on Zoom. So long as I remember to turn them on, you should see them, and if they distract you or you need them to look different, you can adjust the display settings individually to your preferences.</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Before I move into the last section of pre-workshop logistics and housekeeping items, are there any questions about what we’ve just gone over?</a:t>
            </a:r>
            <a:br>
              <a:rPr b="1"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a8813b2a3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2a8813b2a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following Zoom features are perhaps familiar to many people by now, however we would like to spotlight some of the zoom features we’re suggesting you may use today. The image shown is a representation of what your zoom screen most likely displays on your device.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Hover your mouse over the bottom of your Zoom window to see the icons.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First note the person icon, highlighted in a red box. Click and open the “Participants” window. If you click next on “More” you should see the option to rename your profile to your preferred name. This can also be done by going to your profile picture in the zoom gallery and clicking on the three ellipses “...” - you can update your profile picture here as well.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2nd, use the chat icon, highlighted in a blue box on this image, to open your chat window. Reminder to type the words “QUESTION” or “HELP” with your comments. Our helpers and hosts will be monitoring the chat.  Please type a greeting to test your chat.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Finally, our instructors may be using Zoom reactions during their lesson. This image shows the reactions icon, a smiley face, highlighted in a green box. Click on your reactions icon below our slide, and it should open options like shown in the larger green box. Wave, thumbs up, a green circle with a white check mark for “yes” and a red circle with a white x for “no.”.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482873d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2482873de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2482873de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482873d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482873d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34d4b675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34d4b675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e4c74da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e4c74da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d3b162337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ad3b16233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 name="Google Shape;14;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 name="Google Shape;15;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0" name="Google Shape;9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1" name="Google Shape;9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1 1 1">
  <p:cSld name="TITLE_1_2_1_1_1_1">
    <p:spTree>
      <p:nvGrpSpPr>
        <p:cNvPr id="92" name="Shape 92"/>
        <p:cNvGrpSpPr/>
        <p:nvPr/>
      </p:nvGrpSpPr>
      <p:grpSpPr>
        <a:xfrm>
          <a:off x="0" y="0"/>
          <a:ext cx="0" cy="0"/>
          <a:chOff x="0" y="0"/>
          <a:chExt cx="0" cy="0"/>
        </a:xfrm>
      </p:grpSpPr>
      <p:sp>
        <p:nvSpPr>
          <p:cNvPr id="93" name="Google Shape;93;p16"/>
          <p:cNvSpPr txBox="1"/>
          <p:nvPr>
            <p:ph idx="1" type="body"/>
          </p:nvPr>
        </p:nvSpPr>
        <p:spPr>
          <a:xfrm>
            <a:off x="146400" y="1025606"/>
            <a:ext cx="8845200" cy="3604200"/>
          </a:xfrm>
          <a:prstGeom prst="rect">
            <a:avLst/>
          </a:prstGeom>
          <a:noFill/>
          <a:ln>
            <a:noFill/>
          </a:ln>
        </p:spPr>
        <p:txBody>
          <a:bodyPr anchorCtr="0" anchor="t" bIns="91425" lIns="91425" spcFirstLastPara="1" rIns="91425" wrap="square" tIns="91425">
            <a:normAutofit/>
          </a:bodyPr>
          <a:lstStyle>
            <a:lvl1pPr indent="-342900" lvl="0" marL="457200" marR="0" algn="l">
              <a:lnSpc>
                <a:spcPct val="100000"/>
              </a:lnSpc>
              <a:spcBef>
                <a:spcPts val="640"/>
              </a:spcBef>
              <a:spcAft>
                <a:spcPts val="0"/>
              </a:spcAft>
              <a:buSzPts val="1800"/>
              <a:buChar char="•"/>
              <a:defRPr i="0" u="none" cap="none" strike="noStrike"/>
            </a:lvl1pPr>
            <a:lvl2pPr indent="-317500" lvl="1" marL="914400" marR="0" algn="l">
              <a:lnSpc>
                <a:spcPct val="100000"/>
              </a:lnSpc>
              <a:spcBef>
                <a:spcPts val="560"/>
              </a:spcBef>
              <a:spcAft>
                <a:spcPts val="0"/>
              </a:spcAft>
              <a:buSzPts val="1400"/>
              <a:buChar char="–"/>
              <a:defRPr i="0" u="none" cap="none" strike="noStrike"/>
            </a:lvl2pPr>
            <a:lvl3pPr indent="-317500" lvl="2" marL="1371600" marR="0" algn="l">
              <a:lnSpc>
                <a:spcPct val="100000"/>
              </a:lnSpc>
              <a:spcBef>
                <a:spcPts val="480"/>
              </a:spcBef>
              <a:spcAft>
                <a:spcPts val="0"/>
              </a:spcAft>
              <a:buSzPts val="1400"/>
              <a:buChar char="•"/>
              <a:defRPr i="0" u="none" cap="none" strike="noStrike"/>
            </a:lvl3pPr>
            <a:lvl4pPr indent="-317500" lvl="3" marL="1828800" marR="0" algn="l">
              <a:lnSpc>
                <a:spcPct val="100000"/>
              </a:lnSpc>
              <a:spcBef>
                <a:spcPts val="400"/>
              </a:spcBef>
              <a:spcAft>
                <a:spcPts val="0"/>
              </a:spcAft>
              <a:buSzPts val="1400"/>
              <a:buChar char="–"/>
              <a:defRPr i="0" u="none" cap="none" strike="noStrike"/>
            </a:lvl4pPr>
            <a:lvl5pPr indent="-317500" lvl="4" marL="2286000" marR="0" algn="l">
              <a:lnSpc>
                <a:spcPct val="100000"/>
              </a:lnSpc>
              <a:spcBef>
                <a:spcPts val="400"/>
              </a:spcBef>
              <a:spcAft>
                <a:spcPts val="0"/>
              </a:spcAft>
              <a:buSzPts val="1400"/>
              <a:buChar char="»"/>
              <a:defRPr i="0" u="none" cap="none" strike="noStrike"/>
            </a:lvl5pPr>
            <a:lvl6pPr indent="-317500" lvl="5" marL="2743200" marR="0" algn="l">
              <a:lnSpc>
                <a:spcPct val="100000"/>
              </a:lnSpc>
              <a:spcBef>
                <a:spcPts val="400"/>
              </a:spcBef>
              <a:spcAft>
                <a:spcPts val="0"/>
              </a:spcAft>
              <a:buSzPts val="1400"/>
              <a:buChar char="•"/>
              <a:defRPr i="0" u="none" cap="none" strike="noStrike"/>
            </a:lvl6pPr>
            <a:lvl7pPr indent="-317500" lvl="6" marL="3200400" marR="0" algn="l">
              <a:lnSpc>
                <a:spcPct val="100000"/>
              </a:lnSpc>
              <a:spcBef>
                <a:spcPts val="400"/>
              </a:spcBef>
              <a:spcAft>
                <a:spcPts val="0"/>
              </a:spcAft>
              <a:buSzPts val="1400"/>
              <a:buChar char="•"/>
              <a:defRPr i="0" u="none" cap="none" strike="noStrike"/>
            </a:lvl7pPr>
            <a:lvl8pPr indent="-317500" lvl="7" marL="3657600" marR="0" algn="l">
              <a:lnSpc>
                <a:spcPct val="100000"/>
              </a:lnSpc>
              <a:spcBef>
                <a:spcPts val="400"/>
              </a:spcBef>
              <a:spcAft>
                <a:spcPts val="0"/>
              </a:spcAft>
              <a:buSzPts val="1400"/>
              <a:buChar char="•"/>
              <a:defRPr i="0" u="none" cap="none" strike="noStrike"/>
            </a:lvl8pPr>
            <a:lvl9pPr indent="-317500" lvl="8" marL="4114800" marR="0" algn="l">
              <a:lnSpc>
                <a:spcPct val="100000"/>
              </a:lnSpc>
              <a:spcBef>
                <a:spcPts val="400"/>
              </a:spcBef>
              <a:spcAft>
                <a:spcPts val="0"/>
              </a:spcAft>
              <a:buSzPts val="1400"/>
              <a:buChar char="•"/>
              <a:defRPr i="0" u="none" cap="none" strike="noStrike"/>
            </a:lvl9pPr>
          </a:lstStyle>
          <a:p/>
        </p:txBody>
      </p:sp>
      <p:sp>
        <p:nvSpPr>
          <p:cNvPr id="94" name="Google Shape;94;p16"/>
          <p:cNvSpPr txBox="1"/>
          <p:nvPr>
            <p:ph type="title"/>
          </p:nvPr>
        </p:nvSpPr>
        <p:spPr>
          <a:xfrm>
            <a:off x="146550" y="19144"/>
            <a:ext cx="8845200" cy="6366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rgbClr val="17365D"/>
              </a:buClr>
              <a:buSzPts val="4400"/>
              <a:buNone/>
              <a:defRPr i="0" sz="4400" u="none" cap="none" strike="noStrike">
                <a:solidFill>
                  <a:srgbClr val="17365D"/>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5" name="Google Shape;95;p16"/>
          <p:cNvSpPr/>
          <p:nvPr/>
        </p:nvSpPr>
        <p:spPr>
          <a:xfrm>
            <a:off x="0" y="655733"/>
            <a:ext cx="9144000" cy="97800"/>
          </a:xfrm>
          <a:prstGeom prst="rect">
            <a:avLst/>
          </a:prstGeom>
          <a:solidFill>
            <a:srgbClr val="17365D"/>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16"/>
          <p:cNvSpPr txBox="1"/>
          <p:nvPr>
            <p:ph idx="12" type="sldNum"/>
          </p:nvPr>
        </p:nvSpPr>
        <p:spPr>
          <a:xfrm>
            <a:off x="9" y="4740476"/>
            <a:ext cx="548700" cy="393600"/>
          </a:xfrm>
          <a:prstGeom prst="rect">
            <a:avLst/>
          </a:prstGeom>
          <a:noFill/>
          <a:ln>
            <a:noFill/>
          </a:ln>
        </p:spPr>
        <p:txBody>
          <a:bodyPr anchorCtr="0" anchor="t" bIns="91425" lIns="91425" spcFirstLastPara="1" rIns="91425" wrap="square" tIns="91425">
            <a:normAutofit fontScale="70000" lnSpcReduction="20000"/>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9" name="Google Shape;9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3" name="Google Shape;10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4" name="Google Shape;11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5" name="Google Shape;11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 name="Google Shape;18;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 name="Google Shape;19;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 name="Google Shape;20;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8" name="Google Shape;11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2" name="Google Shape;12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3" name="Google Shape;12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4" name="Google Shape;1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7" name="Google Shape;1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8" name="Shape 128"/>
        <p:cNvGrpSpPr/>
        <p:nvPr/>
      </p:nvGrpSpPr>
      <p:grpSpPr>
        <a:xfrm>
          <a:off x="0" y="0"/>
          <a:ext cx="0" cy="0"/>
          <a:chOff x="0" y="0"/>
          <a:chExt cx="0" cy="0"/>
        </a:xfrm>
      </p:grpSpPr>
      <p:sp>
        <p:nvSpPr>
          <p:cNvPr id="129" name="Google Shape;12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0" name="Google Shape;13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1" name="Google Shape;1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1 3 1 1">
  <p:cSld name="TITLE_1_2_1_1_3_1_1">
    <p:spTree>
      <p:nvGrpSpPr>
        <p:cNvPr id="134" name="Shape 134"/>
        <p:cNvGrpSpPr/>
        <p:nvPr/>
      </p:nvGrpSpPr>
      <p:grpSpPr>
        <a:xfrm>
          <a:off x="0" y="0"/>
          <a:ext cx="0" cy="0"/>
          <a:chOff x="0" y="0"/>
          <a:chExt cx="0" cy="0"/>
        </a:xfrm>
      </p:grpSpPr>
      <p:sp>
        <p:nvSpPr>
          <p:cNvPr id="135" name="Google Shape;135;p27"/>
          <p:cNvSpPr txBox="1"/>
          <p:nvPr>
            <p:ph type="ctrTitle"/>
          </p:nvPr>
        </p:nvSpPr>
        <p:spPr>
          <a:xfrm>
            <a:off x="0" y="0"/>
            <a:ext cx="6524700" cy="6456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4400"/>
              <a:buNone/>
              <a:defRPr i="0" u="none" cap="none" strike="noStrike"/>
            </a:lvl1pPr>
            <a:lvl2pPr lvl="1" algn="l">
              <a:lnSpc>
                <a:spcPct val="100000"/>
              </a:lnSpc>
              <a:spcBef>
                <a:spcPts val="0"/>
              </a:spcBef>
              <a:spcAft>
                <a:spcPts val="0"/>
              </a:spcAft>
              <a:buClr>
                <a:srgbClr val="FFFFFF"/>
              </a:buClr>
              <a:buSzPts val="1400"/>
              <a:buNone/>
              <a:defRPr sz="1800">
                <a:solidFill>
                  <a:srgbClr val="FFFFFF"/>
                </a:solidFill>
              </a:defRPr>
            </a:lvl2pPr>
            <a:lvl3pPr lvl="2" algn="l">
              <a:lnSpc>
                <a:spcPct val="100000"/>
              </a:lnSpc>
              <a:spcBef>
                <a:spcPts val="0"/>
              </a:spcBef>
              <a:spcAft>
                <a:spcPts val="0"/>
              </a:spcAft>
              <a:buClr>
                <a:srgbClr val="FFFFFF"/>
              </a:buClr>
              <a:buSzPts val="1400"/>
              <a:buNone/>
              <a:defRPr sz="1800">
                <a:solidFill>
                  <a:srgbClr val="FFFFFF"/>
                </a:solidFill>
              </a:defRPr>
            </a:lvl3pPr>
            <a:lvl4pPr lvl="3" algn="l">
              <a:lnSpc>
                <a:spcPct val="100000"/>
              </a:lnSpc>
              <a:spcBef>
                <a:spcPts val="0"/>
              </a:spcBef>
              <a:spcAft>
                <a:spcPts val="0"/>
              </a:spcAft>
              <a:buClr>
                <a:srgbClr val="FFFFFF"/>
              </a:buClr>
              <a:buSzPts val="1400"/>
              <a:buNone/>
              <a:defRPr sz="1800">
                <a:solidFill>
                  <a:srgbClr val="FFFFFF"/>
                </a:solidFill>
              </a:defRPr>
            </a:lvl4pPr>
            <a:lvl5pPr lvl="4" algn="l">
              <a:lnSpc>
                <a:spcPct val="100000"/>
              </a:lnSpc>
              <a:spcBef>
                <a:spcPts val="0"/>
              </a:spcBef>
              <a:spcAft>
                <a:spcPts val="0"/>
              </a:spcAft>
              <a:buClr>
                <a:srgbClr val="FFFFFF"/>
              </a:buClr>
              <a:buSzPts val="1400"/>
              <a:buNone/>
              <a:defRPr sz="1800">
                <a:solidFill>
                  <a:srgbClr val="FFFFFF"/>
                </a:solidFill>
              </a:defRPr>
            </a:lvl5pPr>
            <a:lvl6pPr lvl="5" algn="l">
              <a:lnSpc>
                <a:spcPct val="100000"/>
              </a:lnSpc>
              <a:spcBef>
                <a:spcPts val="0"/>
              </a:spcBef>
              <a:spcAft>
                <a:spcPts val="0"/>
              </a:spcAft>
              <a:buClr>
                <a:srgbClr val="FFFFFF"/>
              </a:buClr>
              <a:buSzPts val="1400"/>
              <a:buNone/>
              <a:defRPr sz="1800">
                <a:solidFill>
                  <a:srgbClr val="FFFFFF"/>
                </a:solidFill>
              </a:defRPr>
            </a:lvl6pPr>
            <a:lvl7pPr lvl="6" algn="l">
              <a:lnSpc>
                <a:spcPct val="100000"/>
              </a:lnSpc>
              <a:spcBef>
                <a:spcPts val="0"/>
              </a:spcBef>
              <a:spcAft>
                <a:spcPts val="0"/>
              </a:spcAft>
              <a:buClr>
                <a:srgbClr val="FFFFFF"/>
              </a:buClr>
              <a:buSzPts val="1400"/>
              <a:buNone/>
              <a:defRPr sz="1800">
                <a:solidFill>
                  <a:srgbClr val="FFFFFF"/>
                </a:solidFill>
              </a:defRPr>
            </a:lvl7pPr>
            <a:lvl8pPr lvl="7" algn="l">
              <a:lnSpc>
                <a:spcPct val="100000"/>
              </a:lnSpc>
              <a:spcBef>
                <a:spcPts val="0"/>
              </a:spcBef>
              <a:spcAft>
                <a:spcPts val="0"/>
              </a:spcAft>
              <a:buClr>
                <a:srgbClr val="FFFFFF"/>
              </a:buClr>
              <a:buSzPts val="1400"/>
              <a:buNone/>
              <a:defRPr sz="1800">
                <a:solidFill>
                  <a:srgbClr val="FFFFFF"/>
                </a:solidFill>
              </a:defRPr>
            </a:lvl8pPr>
            <a:lvl9pPr lvl="8" algn="l">
              <a:lnSpc>
                <a:spcPct val="100000"/>
              </a:lnSpc>
              <a:spcBef>
                <a:spcPts val="0"/>
              </a:spcBef>
              <a:spcAft>
                <a:spcPts val="0"/>
              </a:spcAft>
              <a:buClr>
                <a:srgbClr val="FFFFFF"/>
              </a:buClr>
              <a:buSzPts val="1400"/>
              <a:buNone/>
              <a:defRPr sz="1800">
                <a:solidFill>
                  <a:srgbClr val="FFFFFF"/>
                </a:solidFill>
              </a:defRPr>
            </a:lvl9pPr>
          </a:lstStyle>
          <a:p/>
        </p:txBody>
      </p:sp>
      <p:sp>
        <p:nvSpPr>
          <p:cNvPr id="136" name="Google Shape;136;p27"/>
          <p:cNvSpPr txBox="1"/>
          <p:nvPr>
            <p:ph idx="1" type="body"/>
          </p:nvPr>
        </p:nvSpPr>
        <p:spPr>
          <a:xfrm>
            <a:off x="152700" y="541425"/>
            <a:ext cx="8887200" cy="451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7" name="Google Shape;137;p27"/>
          <p:cNvSpPr txBox="1"/>
          <p:nvPr>
            <p:ph idx="12" type="sldNum"/>
          </p:nvPr>
        </p:nvSpPr>
        <p:spPr>
          <a:xfrm>
            <a:off x="9" y="4749748"/>
            <a:ext cx="548700" cy="393600"/>
          </a:xfrm>
          <a:prstGeom prst="rect">
            <a:avLst/>
          </a:prstGeom>
          <a:noFill/>
          <a:ln>
            <a:noFill/>
          </a:ln>
        </p:spPr>
        <p:txBody>
          <a:bodyPr anchorCtr="0" anchor="t" bIns="91425" lIns="91425" spcFirstLastPara="1" rIns="91425" wrap="square" tIns="91425">
            <a:normAutofit fontScale="70000" lnSpcReduction="20000"/>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 name="Google Shape;24;p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5" name="Google Shape;25;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 name="Google Shape;30;p5"/>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31" name="Google Shape;31;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 name="Google Shape;32;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 name="Google Shape;33;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 name="Google Shape;37;p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 name="Google Shape;38;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 name="Google Shape;39;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0" name="Google Shape;40;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 name="Google Shape;43;p7"/>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4" name="Google Shape;44;p7"/>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 name="Google Shape;45;p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6" name="Google Shape;46;p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6" name="Google Shape;8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7" name="Google Shape;8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s://training.github.com/downloads/github-git-cheat-shee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github.com" TargetMode="External"/><Relationship Id="rId4" Type="http://schemas.openxmlformats.org/officeDocument/2006/relationships/hyperlink" Target="http://github.austin.utexas.edu/" TargetMode="External"/><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github.com/features/copilot" TargetMode="External"/><Relationship Id="rId4" Type="http://schemas.openxmlformats.org/officeDocument/2006/relationships/hyperlink" Target="https://code.visualstudio.com/blogs/2024/12/18/free-github-copilot" TargetMode="External"/><Relationship Id="rId5" Type="http://schemas.openxmlformats.org/officeDocument/2006/relationships/hyperlink" Target="https://docs.github.com/en/copilot/managing-copilot/managing-copilot-as-an-individual-subscriber/managing-your-copilot-subscription/getting-free-access-to-copilot-as-a-student-teacher-or-maintainer" TargetMode="External"/><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choosealicense.com/licenses/" TargetMode="External"/><Relationship Id="rId4" Type="http://schemas.openxmlformats.org/officeDocument/2006/relationships/hyperlink" Target="https://opensource.utexas.edu/best-practices#open-source-software-licenses-pdf" TargetMode="External"/><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mailto:anewell@austin.utexas.edu" TargetMode="External"/><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opensource.utexas.edu/" TargetMode="External"/><Relationship Id="rId4" Type="http://schemas.openxmlformats.org/officeDocument/2006/relationships/hyperlink" Target="http://www.opensource.utexas.edu/" TargetMode="External"/><Relationship Id="rId5" Type="http://schemas.openxmlformats.org/officeDocument/2006/relationships/hyperlink" Target="https://utlists.utexas.edu/sympa/subscribe/ospo.announce" TargetMode="External"/><Relationship Id="rId6" Type="http://schemas.openxmlformats.org/officeDocument/2006/relationships/hyperlink" Target="https://outlook.office365.com/book/UTOSPOOpenSourceSoftwareConsultation@utexas.onmicrosoft.com/" TargetMode="External"/><Relationship Id="rId7" Type="http://schemas.openxmlformats.org/officeDocument/2006/relationships/image" Target="../media/image25.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lib.utexas.edu/study-spaces-technology/scholars-lab" TargetMode="External"/><Relationship Id="rId4" Type="http://schemas.openxmlformats.org/officeDocument/2006/relationships/hyperlink" Target="https://www.lib.utexas.edu/study-spaces-technology/scholars-lab" TargetMode="External"/><Relationship Id="rId5" Type="http://schemas.openxmlformats.org/officeDocument/2006/relationships/hyperlink" Target="https://guides.lib.utexas.edu/data-and-donuts" TargetMode="External"/><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bit.ly/ipw-jan2025"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docs.google.com/document/d/1ekAnmvLMw3o-LbvLlozmF9d301eJ6C4qcE6Tu81wQT0/edit?tab=t.0" TargetMode="External"/><Relationship Id="rId4" Type="http://schemas.openxmlformats.org/officeDocument/2006/relationships/hyperlink" Target="https://bit.ly/ipw-jan2025" TargetMode="Externa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python.org/downloads/" TargetMode="External"/><Relationship Id="rId4" Type="http://schemas.openxmlformats.org/officeDocument/2006/relationships/hyperlink" Target="https://code.visualstudio.com/download" TargetMode="External"/><Relationship Id="rId5" Type="http://schemas.openxmlformats.org/officeDocument/2006/relationships/hyperlink" Target="https://git-scm.com/downloads" TargetMode="External"/><Relationship Id="rId6" Type="http://schemas.openxmlformats.org/officeDocument/2006/relationships/hyperlink" Target="https://desktop.github.com/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scm.com/downloads"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565125" y="613900"/>
            <a:ext cx="7952700" cy="18792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100">
                <a:solidFill>
                  <a:schemeClr val="lt1"/>
                </a:solidFill>
              </a:rPr>
              <a:t>Immersive Python Workshop</a:t>
            </a:r>
            <a:endParaRPr b="1" sz="4100">
              <a:solidFill>
                <a:schemeClr val="lt1"/>
              </a:solidFill>
            </a:endParaRPr>
          </a:p>
          <a:p>
            <a:pPr indent="0" lvl="0" marL="0" rtl="0" algn="ctr">
              <a:lnSpc>
                <a:spcPct val="100000"/>
              </a:lnSpc>
              <a:spcBef>
                <a:spcPts val="0"/>
              </a:spcBef>
              <a:spcAft>
                <a:spcPts val="0"/>
              </a:spcAft>
              <a:buSzPts val="3600"/>
              <a:buNone/>
            </a:pPr>
            <a:r>
              <a:rPr b="1" lang="en" sz="4100">
                <a:solidFill>
                  <a:schemeClr val="lt1"/>
                </a:solidFill>
              </a:rPr>
              <a:t>Day 2</a:t>
            </a:r>
            <a:endParaRPr sz="3000">
              <a:solidFill>
                <a:schemeClr val="lt1"/>
              </a:solidFill>
            </a:endParaRPr>
          </a:p>
        </p:txBody>
      </p:sp>
      <p:sp>
        <p:nvSpPr>
          <p:cNvPr id="143" name="Google Shape;143;p28"/>
          <p:cNvSpPr txBox="1"/>
          <p:nvPr/>
        </p:nvSpPr>
        <p:spPr>
          <a:xfrm>
            <a:off x="1630200" y="2653375"/>
            <a:ext cx="5844600" cy="2108700"/>
          </a:xfrm>
          <a:prstGeom prst="rect">
            <a:avLst/>
          </a:prstGeom>
          <a:solidFill>
            <a:srgbClr val="434343"/>
          </a:solid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500">
                <a:solidFill>
                  <a:schemeClr val="lt1"/>
                </a:solidFill>
                <a:latin typeface="Twentieth Century"/>
                <a:ea typeface="Twentieth Century"/>
                <a:cs typeface="Twentieth Century"/>
                <a:sym typeface="Twentieth Century"/>
              </a:rPr>
              <a:t>Python for:</a:t>
            </a:r>
            <a:endParaRPr sz="2500">
              <a:solidFill>
                <a:schemeClr val="lt1"/>
              </a:solidFill>
              <a:latin typeface="Twentieth Century"/>
              <a:ea typeface="Twentieth Century"/>
              <a:cs typeface="Twentieth Century"/>
              <a:sym typeface="Twentieth Century"/>
            </a:endParaRPr>
          </a:p>
          <a:p>
            <a:pPr indent="457200" lvl="0" marL="457200" rtl="0" algn="l">
              <a:spcBef>
                <a:spcPts val="0"/>
              </a:spcBef>
              <a:spcAft>
                <a:spcPts val="0"/>
              </a:spcAft>
              <a:buNone/>
            </a:pPr>
            <a:r>
              <a:rPr lang="en" sz="2500">
                <a:solidFill>
                  <a:schemeClr val="lt1"/>
                </a:solidFill>
                <a:latin typeface="Twentieth Century"/>
                <a:ea typeface="Twentieth Century"/>
                <a:cs typeface="Twentieth Century"/>
                <a:sym typeface="Twentieth Century"/>
              </a:rPr>
              <a:t>Geospatial Data</a:t>
            </a:r>
            <a:endParaRPr sz="2500">
              <a:solidFill>
                <a:schemeClr val="lt1"/>
              </a:solidFill>
              <a:latin typeface="Twentieth Century"/>
              <a:ea typeface="Twentieth Century"/>
              <a:cs typeface="Twentieth Century"/>
              <a:sym typeface="Twentieth Century"/>
            </a:endParaRPr>
          </a:p>
          <a:p>
            <a:pPr indent="457200" lvl="0" marL="457200" rtl="0" algn="l">
              <a:spcBef>
                <a:spcPts val="0"/>
              </a:spcBef>
              <a:spcAft>
                <a:spcPts val="0"/>
              </a:spcAft>
              <a:buNone/>
            </a:pPr>
            <a:r>
              <a:rPr lang="en" sz="2500">
                <a:solidFill>
                  <a:schemeClr val="lt1"/>
                </a:solidFill>
                <a:latin typeface="Twentieth Century"/>
                <a:ea typeface="Twentieth Century"/>
                <a:cs typeface="Twentieth Century"/>
                <a:sym typeface="Twentieth Century"/>
              </a:rPr>
              <a:t>Sentiment Analysis</a:t>
            </a:r>
            <a:endParaRPr sz="2500">
              <a:solidFill>
                <a:schemeClr val="lt1"/>
              </a:solidFill>
              <a:latin typeface="Twentieth Century"/>
              <a:ea typeface="Twentieth Century"/>
              <a:cs typeface="Twentieth Century"/>
              <a:sym typeface="Twentieth Century"/>
            </a:endParaRPr>
          </a:p>
          <a:p>
            <a:pPr indent="457200" lvl="0" marL="457200" rtl="0" algn="l">
              <a:spcBef>
                <a:spcPts val="0"/>
              </a:spcBef>
              <a:spcAft>
                <a:spcPts val="0"/>
              </a:spcAft>
              <a:buNone/>
            </a:pPr>
            <a:r>
              <a:rPr lang="en" sz="2500">
                <a:solidFill>
                  <a:schemeClr val="lt1"/>
                </a:solidFill>
                <a:latin typeface="Twentieth Century"/>
                <a:ea typeface="Twentieth Century"/>
                <a:cs typeface="Twentieth Century"/>
                <a:sym typeface="Twentieth Century"/>
              </a:rPr>
              <a:t>Data Visualization</a:t>
            </a:r>
            <a:endParaRPr sz="2500">
              <a:solidFill>
                <a:schemeClr val="lt1"/>
              </a:solidFill>
              <a:latin typeface="Twentieth Century"/>
              <a:ea typeface="Twentieth Century"/>
              <a:cs typeface="Twentieth Century"/>
              <a:sym typeface="Twentieth Century"/>
            </a:endParaRPr>
          </a:p>
          <a:p>
            <a:pPr indent="457200" lvl="0" marL="0" rtl="0" algn="l">
              <a:spcBef>
                <a:spcPts val="0"/>
              </a:spcBef>
              <a:spcAft>
                <a:spcPts val="0"/>
              </a:spcAft>
              <a:buNone/>
            </a:pPr>
            <a:r>
              <a:rPr lang="en" sz="2500">
                <a:solidFill>
                  <a:schemeClr val="lt1"/>
                </a:solidFill>
                <a:latin typeface="Twentieth Century"/>
                <a:ea typeface="Twentieth Century"/>
                <a:cs typeface="Twentieth Century"/>
                <a:sym typeface="Twentieth Century"/>
              </a:rPr>
              <a:t>Managing Python Projects with GitHub</a:t>
            </a:r>
            <a:endParaRPr sz="900">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Commonly Used </a:t>
            </a:r>
            <a:r>
              <a:rPr b="1" lang="en" sz="3000">
                <a:solidFill>
                  <a:schemeClr val="lt1"/>
                </a:solidFill>
                <a:latin typeface="Twentieth Century"/>
                <a:ea typeface="Twentieth Century"/>
                <a:cs typeface="Twentieth Century"/>
                <a:sym typeface="Twentieth Century"/>
              </a:rPr>
              <a:t>Git CLI Commands</a:t>
            </a:r>
            <a:endParaRPr b="1" sz="3000">
              <a:solidFill>
                <a:schemeClr val="lt1"/>
              </a:solidFill>
              <a:latin typeface="Twentieth Century"/>
              <a:ea typeface="Twentieth Century"/>
              <a:cs typeface="Twentieth Century"/>
              <a:sym typeface="Twentieth Century"/>
            </a:endParaRPr>
          </a:p>
        </p:txBody>
      </p:sp>
      <p:sp>
        <p:nvSpPr>
          <p:cNvPr id="204" name="Google Shape;204;p37"/>
          <p:cNvSpPr txBox="1"/>
          <p:nvPr/>
        </p:nvSpPr>
        <p:spPr>
          <a:xfrm>
            <a:off x="227725" y="1041575"/>
            <a:ext cx="2625600" cy="3827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155425">
            <a:noAutofit/>
          </a:bodyPr>
          <a:lstStyle/>
          <a:p>
            <a:pPr indent="-355600" lvl="0" marL="457200" rtl="0" algn="l">
              <a:lnSpc>
                <a:spcPct val="115000"/>
              </a:lnSpc>
              <a:spcBef>
                <a:spcPts val="1000"/>
              </a:spcBef>
              <a:spcAft>
                <a:spcPts val="0"/>
              </a:spcAft>
              <a:buSzPts val="2000"/>
              <a:buFont typeface="Twentieth Century"/>
              <a:buChar char="➔"/>
            </a:pPr>
            <a:r>
              <a:rPr lang="en" sz="2000">
                <a:latin typeface="Twentieth Century"/>
                <a:ea typeface="Twentieth Century"/>
                <a:cs typeface="Twentieth Century"/>
                <a:sym typeface="Twentieth Century"/>
              </a:rPr>
              <a:t>Clone</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solidFill>
                  <a:schemeClr val="dk1"/>
                </a:solidFill>
                <a:latin typeface="Twentieth Century"/>
                <a:ea typeface="Twentieth Century"/>
                <a:cs typeface="Twentieth Century"/>
                <a:sym typeface="Twentieth Century"/>
              </a:rPr>
              <a:t>Init</a:t>
            </a:r>
            <a:endParaRPr sz="2000">
              <a:solidFill>
                <a:schemeClr val="dk1"/>
              </a:solidFill>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Clr>
                <a:schemeClr val="dk1"/>
              </a:buClr>
              <a:buSzPts val="2000"/>
              <a:buFont typeface="Twentieth Century"/>
              <a:buChar char="➔"/>
            </a:pPr>
            <a:r>
              <a:rPr lang="en" sz="2000">
                <a:solidFill>
                  <a:schemeClr val="dk1"/>
                </a:solidFill>
                <a:latin typeface="Twentieth Century"/>
                <a:ea typeface="Twentieth Century"/>
                <a:cs typeface="Twentieth Century"/>
                <a:sym typeface="Twentieth Century"/>
              </a:rPr>
              <a:t>Add</a:t>
            </a:r>
            <a:endParaRPr sz="2000">
              <a:solidFill>
                <a:schemeClr val="dk1"/>
              </a:solidFill>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Commit</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Remote</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Push</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1200"/>
              </a:spcAft>
              <a:buSzPts val="2000"/>
              <a:buFont typeface="Twentieth Century"/>
              <a:buChar char="➔"/>
            </a:pPr>
            <a:r>
              <a:rPr lang="en" sz="2000">
                <a:latin typeface="Twentieth Century"/>
                <a:ea typeface="Twentieth Century"/>
                <a:cs typeface="Twentieth Century"/>
                <a:sym typeface="Twentieth Century"/>
              </a:rPr>
              <a:t>Pull</a:t>
            </a:r>
            <a:endParaRPr sz="2000">
              <a:latin typeface="Twentieth Century"/>
              <a:ea typeface="Twentieth Century"/>
              <a:cs typeface="Twentieth Century"/>
              <a:sym typeface="Twentieth Century"/>
            </a:endParaRPr>
          </a:p>
        </p:txBody>
      </p:sp>
      <p:pic>
        <p:nvPicPr>
          <p:cNvPr id="205" name="Google Shape;205;p37"/>
          <p:cNvPicPr preferRelativeResize="0"/>
          <p:nvPr/>
        </p:nvPicPr>
        <p:blipFill>
          <a:blip r:embed="rId3">
            <a:alphaModFix/>
          </a:blip>
          <a:stretch>
            <a:fillRect/>
          </a:stretch>
        </p:blipFill>
        <p:spPr>
          <a:xfrm>
            <a:off x="3455125" y="1041575"/>
            <a:ext cx="5354849" cy="2593775"/>
          </a:xfrm>
          <a:prstGeom prst="rect">
            <a:avLst/>
          </a:prstGeom>
          <a:noFill/>
          <a:ln>
            <a:noFill/>
          </a:ln>
          <a:effectLst>
            <a:outerShdw blurRad="57150" rotWithShape="0" algn="bl" dir="5400000" dist="19050">
              <a:srgbClr val="000000">
                <a:alpha val="50000"/>
              </a:srgbClr>
            </a:outerShdw>
          </a:effectLst>
        </p:spPr>
      </p:pic>
      <p:cxnSp>
        <p:nvCxnSpPr>
          <p:cNvPr id="206" name="Google Shape;206;p37"/>
          <p:cNvCxnSpPr/>
          <p:nvPr/>
        </p:nvCxnSpPr>
        <p:spPr>
          <a:xfrm>
            <a:off x="304550" y="3239303"/>
            <a:ext cx="2097900" cy="0"/>
          </a:xfrm>
          <a:prstGeom prst="straightConnector1">
            <a:avLst/>
          </a:prstGeom>
          <a:noFill/>
          <a:ln cap="flat" cmpd="sng" w="28575">
            <a:solidFill>
              <a:srgbClr val="FF0000"/>
            </a:solidFill>
            <a:prstDash val="solid"/>
            <a:round/>
            <a:headEnd len="med" w="med" type="none"/>
            <a:tailEnd len="med" w="med" type="none"/>
          </a:ln>
        </p:spPr>
      </p:cxnSp>
      <p:sp>
        <p:nvSpPr>
          <p:cNvPr id="207" name="Google Shape;207;p37"/>
          <p:cNvSpPr txBox="1"/>
          <p:nvPr/>
        </p:nvSpPr>
        <p:spPr>
          <a:xfrm>
            <a:off x="3534200" y="4078850"/>
            <a:ext cx="5275800" cy="80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182875" lIns="182875" spcFirstLastPara="1" rIns="182875" wrap="square" tIns="182875">
            <a:spAutoFit/>
          </a:bodyPr>
          <a:lstStyle/>
          <a:p>
            <a:pPr indent="0" lvl="0" marL="0" rtl="0" algn="l">
              <a:spcBef>
                <a:spcPts val="0"/>
              </a:spcBef>
              <a:spcAft>
                <a:spcPts val="0"/>
              </a:spcAft>
              <a:buNone/>
            </a:pPr>
            <a:r>
              <a:rPr lang="en">
                <a:latin typeface="Twentieth Century"/>
                <a:ea typeface="Twentieth Century"/>
                <a:cs typeface="Twentieth Century"/>
                <a:sym typeface="Twentieth Century"/>
              </a:rPr>
              <a:t>A </a:t>
            </a:r>
            <a:r>
              <a:rPr lang="en">
                <a:latin typeface="Twentieth Century"/>
                <a:ea typeface="Twentieth Century"/>
                <a:cs typeface="Twentieth Century"/>
                <a:sym typeface="Twentieth Century"/>
              </a:rPr>
              <a:t>detailed overview of all git commands can be found </a:t>
            </a:r>
            <a:r>
              <a:rPr lang="en" u="sng">
                <a:solidFill>
                  <a:schemeClr val="hlink"/>
                </a:solidFill>
                <a:latin typeface="Twentieth Century"/>
                <a:ea typeface="Twentieth Century"/>
                <a:cs typeface="Twentieth Century"/>
                <a:sym typeface="Twentieth Century"/>
                <a:hlinkClick r:id="rId4"/>
              </a:rPr>
              <a:t>https://training.github.com/downloads/github-git-cheat-sheet/</a:t>
            </a:r>
            <a:endParaRPr>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Introduction to GitHub</a:t>
            </a:r>
            <a:endParaRPr b="1" sz="3000">
              <a:solidFill>
                <a:schemeClr val="lt1"/>
              </a:solidFill>
              <a:latin typeface="Twentieth Century"/>
              <a:ea typeface="Twentieth Century"/>
              <a:cs typeface="Twentieth Century"/>
              <a:sym typeface="Twentieth Century"/>
            </a:endParaRPr>
          </a:p>
        </p:txBody>
      </p:sp>
      <p:sp>
        <p:nvSpPr>
          <p:cNvPr id="213" name="Google Shape;213;p38"/>
          <p:cNvSpPr txBox="1"/>
          <p:nvPr/>
        </p:nvSpPr>
        <p:spPr>
          <a:xfrm>
            <a:off x="227725" y="2089675"/>
            <a:ext cx="8646300" cy="28752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GitHub is a great platform for backing up, versioning, collaborating on, and sharing code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It can be a great tool for researchers who want to make their work transparent and replicable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b="1" lang="en" sz="1500" u="sng">
                <a:solidFill>
                  <a:schemeClr val="hlink"/>
                </a:solidFill>
                <a:latin typeface="Twentieth Century"/>
                <a:ea typeface="Twentieth Century"/>
                <a:cs typeface="Twentieth Century"/>
                <a:sym typeface="Twentieth Century"/>
                <a:hlinkClick r:id="rId3"/>
              </a:rPr>
              <a:t>http://github.com</a:t>
            </a:r>
            <a:r>
              <a:rPr b="1" lang="en" sz="1500">
                <a:latin typeface="Twentieth Century"/>
                <a:ea typeface="Twentieth Century"/>
                <a:cs typeface="Twentieth Century"/>
                <a:sym typeface="Twentieth Century"/>
              </a:rPr>
              <a:t>        </a:t>
            </a:r>
            <a:r>
              <a:rPr b="1" lang="en" sz="1600">
                <a:latin typeface="Twentieth Century"/>
                <a:ea typeface="Twentieth Century"/>
                <a:cs typeface="Twentieth Century"/>
                <a:sym typeface="Twentieth Century"/>
              </a:rPr>
              <a:t>vs. </a:t>
            </a:r>
            <a:r>
              <a:rPr b="1" lang="en" sz="1500">
                <a:latin typeface="Twentieth Century"/>
                <a:ea typeface="Twentieth Century"/>
                <a:cs typeface="Twentieth Century"/>
                <a:sym typeface="Twentieth Century"/>
              </a:rPr>
              <a:t>      </a:t>
            </a:r>
            <a:r>
              <a:rPr b="1" lang="en" sz="1500" u="sng">
                <a:solidFill>
                  <a:schemeClr val="hlink"/>
                </a:solidFill>
                <a:latin typeface="Twentieth Century"/>
                <a:ea typeface="Twentieth Century"/>
                <a:cs typeface="Twentieth Century"/>
                <a:sym typeface="Twentieth Century"/>
                <a:hlinkClick r:id="rId4"/>
              </a:rPr>
              <a:t>http://github.austin.utexas.edu/</a:t>
            </a:r>
            <a:r>
              <a:rPr b="1" lang="en" sz="1500">
                <a:latin typeface="Twentieth Century"/>
                <a:ea typeface="Twentieth Century"/>
                <a:cs typeface="Twentieth Century"/>
                <a:sym typeface="Twentieth Century"/>
              </a:rPr>
              <a:t> </a:t>
            </a:r>
            <a:r>
              <a:rPr i="1" lang="en">
                <a:latin typeface="Twentieth Century"/>
                <a:ea typeface="Twentieth Century"/>
                <a:cs typeface="Twentieth Century"/>
                <a:sym typeface="Twentieth Century"/>
              </a:rPr>
              <a:t>(for faculty &amp; staff)</a:t>
            </a:r>
            <a:endParaRPr i="1">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You can use GitHub to publish code for your own projects or to contribute to other software projects for which you are a collaborator or which have been released as open source</a:t>
            </a:r>
            <a:endParaRPr sz="1500">
              <a:latin typeface="Twentieth Century"/>
              <a:ea typeface="Twentieth Century"/>
              <a:cs typeface="Twentieth Century"/>
              <a:sym typeface="Twentieth Century"/>
            </a:endParaRPr>
          </a:p>
        </p:txBody>
      </p:sp>
      <p:pic>
        <p:nvPicPr>
          <p:cNvPr id="214" name="Google Shape;214;p38"/>
          <p:cNvPicPr preferRelativeResize="0"/>
          <p:nvPr/>
        </p:nvPicPr>
        <p:blipFill>
          <a:blip r:embed="rId5">
            <a:alphaModFix/>
          </a:blip>
          <a:stretch>
            <a:fillRect/>
          </a:stretch>
        </p:blipFill>
        <p:spPr>
          <a:xfrm>
            <a:off x="3101525" y="1092775"/>
            <a:ext cx="2940960" cy="7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700">
                <a:solidFill>
                  <a:schemeClr val="lt1"/>
                </a:solidFill>
                <a:latin typeface="Twentieth Century"/>
                <a:ea typeface="Twentieth Century"/>
                <a:cs typeface="Twentieth Century"/>
                <a:sym typeface="Twentieth Century"/>
              </a:rPr>
              <a:t>Why Push Research Code to GitHub</a:t>
            </a:r>
            <a:endParaRPr b="1" sz="2700">
              <a:solidFill>
                <a:schemeClr val="lt1"/>
              </a:solidFill>
              <a:latin typeface="Twentieth Century"/>
              <a:ea typeface="Twentieth Century"/>
              <a:cs typeface="Twentieth Century"/>
              <a:sym typeface="Twentieth Century"/>
            </a:endParaRPr>
          </a:p>
        </p:txBody>
      </p:sp>
      <p:sp>
        <p:nvSpPr>
          <p:cNvPr id="220" name="Google Shape;220;p39"/>
          <p:cNvSpPr txBox="1"/>
          <p:nvPr/>
        </p:nvSpPr>
        <p:spPr>
          <a:xfrm>
            <a:off x="244350" y="1043175"/>
            <a:ext cx="8646300" cy="3893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Get recognition for the coding work that you have done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Share your work with others so that your code can have a greater impact</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solidFill>
                  <a:schemeClr val="dk1"/>
                </a:solidFill>
                <a:latin typeface="Twentieth Century"/>
                <a:ea typeface="Twentieth Century"/>
                <a:cs typeface="Twentieth Century"/>
                <a:sym typeface="Twentieth Century"/>
              </a:rPr>
              <a:t>Make code backups and versioning relatively easy</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Potentially benefit from others finding bugs and submitting pull requests for code improvements</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Enterprise GitHub and private repositories allow for secure and controlled code management</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Help make your research workflows reproducible</a:t>
            </a:r>
            <a:endParaRPr sz="1500">
              <a:latin typeface="Twentieth Century"/>
              <a:ea typeface="Twentieth Century"/>
              <a:cs typeface="Twentieth Century"/>
              <a:sym typeface="Twentieth Century"/>
            </a:endParaRPr>
          </a:p>
        </p:txBody>
      </p:sp>
      <p:pic>
        <p:nvPicPr>
          <p:cNvPr id="221" name="Google Shape;221;p39"/>
          <p:cNvPicPr preferRelativeResize="0"/>
          <p:nvPr/>
        </p:nvPicPr>
        <p:blipFill rotWithShape="1">
          <a:blip r:embed="rId3">
            <a:alphaModFix/>
          </a:blip>
          <a:srcRect b="6611" l="9908" r="7658" t="10955"/>
          <a:stretch/>
        </p:blipFill>
        <p:spPr>
          <a:xfrm>
            <a:off x="6928550" y="1264050"/>
            <a:ext cx="1879000" cy="187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GitHub Terminology to Know</a:t>
            </a:r>
            <a:endParaRPr b="1" sz="3000">
              <a:solidFill>
                <a:schemeClr val="lt1"/>
              </a:solidFill>
              <a:latin typeface="Twentieth Century"/>
              <a:ea typeface="Twentieth Century"/>
              <a:cs typeface="Twentieth Century"/>
              <a:sym typeface="Twentieth Century"/>
            </a:endParaRPr>
          </a:p>
        </p:txBody>
      </p:sp>
      <p:sp>
        <p:nvSpPr>
          <p:cNvPr id="227" name="Google Shape;227;p40"/>
          <p:cNvSpPr txBox="1"/>
          <p:nvPr/>
        </p:nvSpPr>
        <p:spPr>
          <a:xfrm>
            <a:off x="190450" y="1023975"/>
            <a:ext cx="8802600" cy="39315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30200" lvl="0" marL="457200" rtl="0" algn="l">
              <a:lnSpc>
                <a:spcPct val="150000"/>
              </a:lnSpc>
              <a:spcBef>
                <a:spcPts val="0"/>
              </a:spcBef>
              <a:spcAft>
                <a:spcPts val="0"/>
              </a:spcAft>
              <a:buSzPts val="1600"/>
              <a:buFont typeface="Twentieth Century"/>
              <a:buChar char="➔"/>
            </a:pPr>
            <a:r>
              <a:rPr b="1" lang="en" sz="1600">
                <a:solidFill>
                  <a:schemeClr val="dk1"/>
                </a:solidFill>
                <a:latin typeface="Twentieth Century"/>
                <a:ea typeface="Twentieth Century"/>
                <a:cs typeface="Twentieth Century"/>
                <a:sym typeface="Twentieth Century"/>
              </a:rPr>
              <a:t>Git </a:t>
            </a:r>
            <a:r>
              <a:rPr lang="en" sz="1600">
                <a:solidFill>
                  <a:schemeClr val="dk1"/>
                </a:solidFill>
                <a:latin typeface="Twentieth Century"/>
                <a:ea typeface="Twentieth Century"/>
                <a:cs typeface="Twentieth Century"/>
                <a:sym typeface="Twentieth Century"/>
              </a:rPr>
              <a:t>	</a:t>
            </a:r>
            <a:r>
              <a:rPr lang="en">
                <a:solidFill>
                  <a:schemeClr val="dk1"/>
                </a:solidFill>
                <a:latin typeface="Twentieth Century"/>
                <a:ea typeface="Twentieth Century"/>
                <a:cs typeface="Twentieth Century"/>
                <a:sym typeface="Twentieth Century"/>
              </a:rPr>
              <a:t>		Open source software used to track and manage versions of files containing text</a:t>
            </a:r>
            <a:endParaRPr>
              <a:latin typeface="Twentieth Century"/>
              <a:ea typeface="Twentieth Century"/>
              <a:cs typeface="Twentieth Century"/>
              <a:sym typeface="Twentieth Century"/>
            </a:endParaRPr>
          </a:p>
          <a:p>
            <a:pPr indent="-330200" lvl="0" marL="457200" rtl="0" algn="l">
              <a:lnSpc>
                <a:spcPct val="150000"/>
              </a:lnSpc>
              <a:spcBef>
                <a:spcPts val="1300"/>
              </a:spcBef>
              <a:spcAft>
                <a:spcPts val="0"/>
              </a:spcAft>
              <a:buSzPts val="1600"/>
              <a:buFont typeface="Twentieth Century"/>
              <a:buChar char="➔"/>
            </a:pPr>
            <a:r>
              <a:rPr b="1" lang="en" sz="1600">
                <a:latin typeface="Twentieth Century"/>
                <a:ea typeface="Twentieth Century"/>
                <a:cs typeface="Twentieth Century"/>
                <a:sym typeface="Twentieth Century"/>
              </a:rPr>
              <a:t>Repository	</a:t>
            </a:r>
            <a:r>
              <a:rPr lang="en">
                <a:latin typeface="Twentieth Century"/>
                <a:ea typeface="Twentieth Century"/>
                <a:cs typeface="Twentieth Century"/>
                <a:sym typeface="Twentieth Century"/>
              </a:rPr>
              <a:t>	A container for all of a projects files, they can be open or private</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Commit</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	An individual change to a set of files in a repository</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Versioning</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Tracking and saving records of changes to files over time</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Pull request</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	Proposed changes to a files in a repository that can be accepted or rejected</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Font typeface="Twentieth Century"/>
              <a:buChar char="➔"/>
            </a:pPr>
            <a:r>
              <a:rPr b="1" lang="en" sz="1600">
                <a:latin typeface="Twentieth Century"/>
                <a:ea typeface="Twentieth Century"/>
                <a:cs typeface="Twentieth Century"/>
                <a:sym typeface="Twentieth Century"/>
              </a:rPr>
              <a:t>ReadMe File	</a:t>
            </a:r>
            <a:r>
              <a:rPr lang="en">
                <a:latin typeface="Twentieth Century"/>
                <a:ea typeface="Twentieth Century"/>
                <a:cs typeface="Twentieth Century"/>
                <a:sym typeface="Twentieth Century"/>
              </a:rPr>
              <a:t>A file that defines the content on the repo landing page and provides essential project info</a:t>
            </a:r>
            <a:endParaRPr>
              <a:latin typeface="Twentieth Century"/>
              <a:ea typeface="Twentieth Century"/>
              <a:cs typeface="Twentieth Century"/>
              <a:sym typeface="Twentieth Century"/>
            </a:endParaRPr>
          </a:p>
          <a:p>
            <a:pPr indent="-330200" lvl="0" marL="457200" rtl="0" algn="l">
              <a:lnSpc>
                <a:spcPct val="150000"/>
              </a:lnSpc>
              <a:spcBef>
                <a:spcPts val="1300"/>
              </a:spcBef>
              <a:spcAft>
                <a:spcPts val="1300"/>
              </a:spcAft>
              <a:buSzPts val="1600"/>
              <a:buFont typeface="Twentieth Century"/>
              <a:buChar char="➔"/>
            </a:pPr>
            <a:r>
              <a:rPr b="1" lang="en" sz="1600">
                <a:latin typeface="Twentieth Century"/>
                <a:ea typeface="Twentieth Century"/>
                <a:cs typeface="Twentieth Century"/>
                <a:sym typeface="Twentieth Century"/>
              </a:rPr>
              <a:t>Git Ignore File	</a:t>
            </a:r>
            <a:r>
              <a:rPr lang="en">
                <a:latin typeface="Twentieth Century"/>
                <a:ea typeface="Twentieth Century"/>
                <a:cs typeface="Twentieth Century"/>
                <a:sym typeface="Twentieth Century"/>
              </a:rPr>
              <a:t>A file in a git repository that describes files which should </a:t>
            </a:r>
            <a:r>
              <a:rPr b="1" lang="en">
                <a:latin typeface="Twentieth Century"/>
                <a:ea typeface="Twentieth Century"/>
                <a:cs typeface="Twentieth Century"/>
                <a:sym typeface="Twentieth Century"/>
              </a:rPr>
              <a:t>not</a:t>
            </a:r>
            <a:r>
              <a:rPr lang="en">
                <a:latin typeface="Twentieth Century"/>
                <a:ea typeface="Twentieth Century"/>
                <a:cs typeface="Twentieth Century"/>
                <a:sym typeface="Twentieth Century"/>
              </a:rPr>
              <a:t> be shared publicly</a:t>
            </a:r>
            <a:endParaRPr>
              <a:latin typeface="Twentieth Century"/>
              <a:ea typeface="Twentieth Century"/>
              <a:cs typeface="Twentieth Century"/>
              <a:sym typeface="Twentieth Century"/>
            </a:endParaRPr>
          </a:p>
        </p:txBody>
      </p:sp>
      <p:pic>
        <p:nvPicPr>
          <p:cNvPr id="228" name="Google Shape;228;p40"/>
          <p:cNvPicPr preferRelativeResize="0"/>
          <p:nvPr/>
        </p:nvPicPr>
        <p:blipFill>
          <a:blip r:embed="rId3">
            <a:alphaModFix/>
          </a:blip>
          <a:stretch>
            <a:fillRect/>
          </a:stretch>
        </p:blipFill>
        <p:spPr>
          <a:xfrm>
            <a:off x="8198475" y="1295775"/>
            <a:ext cx="683423" cy="285324"/>
          </a:xfrm>
          <a:prstGeom prst="rect">
            <a:avLst/>
          </a:prstGeom>
          <a:noFill/>
          <a:ln>
            <a:noFill/>
          </a:ln>
        </p:spPr>
      </p:pic>
      <p:pic>
        <p:nvPicPr>
          <p:cNvPr descr="New GitHub Logo - The GitHub Blog" id="229" name="Google Shape;229;p40"/>
          <p:cNvPicPr preferRelativeResize="0"/>
          <p:nvPr/>
        </p:nvPicPr>
        <p:blipFill rotWithShape="1">
          <a:blip r:embed="rId4">
            <a:alphaModFix/>
          </a:blip>
          <a:srcRect b="0" l="21982" r="20592" t="0"/>
          <a:stretch/>
        </p:blipFill>
        <p:spPr>
          <a:xfrm>
            <a:off x="7232000" y="2012675"/>
            <a:ext cx="1649899" cy="147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Getting Started with GitHub</a:t>
            </a:r>
            <a:endParaRPr b="1" sz="3000">
              <a:solidFill>
                <a:schemeClr val="lt1"/>
              </a:solidFill>
              <a:latin typeface="Twentieth Century"/>
              <a:ea typeface="Twentieth Century"/>
              <a:cs typeface="Twentieth Century"/>
              <a:sym typeface="Twentieth Century"/>
            </a:endParaRPr>
          </a:p>
        </p:txBody>
      </p:sp>
      <p:sp>
        <p:nvSpPr>
          <p:cNvPr id="235" name="Google Shape;235;p41"/>
          <p:cNvSpPr txBox="1"/>
          <p:nvPr/>
        </p:nvSpPr>
        <p:spPr>
          <a:xfrm>
            <a:off x="256200" y="979350"/>
            <a:ext cx="6065100" cy="40608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17500" lvl="0" marL="457200" rtl="0" algn="l">
              <a:lnSpc>
                <a:spcPct val="115000"/>
              </a:lnSpc>
              <a:spcBef>
                <a:spcPts val="0"/>
              </a:spcBef>
              <a:spcAft>
                <a:spcPts val="0"/>
              </a:spcAft>
              <a:buSzPts val="1400"/>
              <a:buFont typeface="Twentieth Century"/>
              <a:buAutoNum type="arabicPeriod"/>
            </a:pPr>
            <a:r>
              <a:rPr lang="en">
                <a:solidFill>
                  <a:schemeClr val="dk1"/>
                </a:solidFill>
                <a:latin typeface="Twentieth Century"/>
                <a:ea typeface="Twentieth Century"/>
                <a:cs typeface="Twentieth Century"/>
                <a:sym typeface="Twentieth Century"/>
              </a:rPr>
              <a:t>Create a GitHub account</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SzPts val="1400"/>
              <a:buFont typeface="Twentieth Century"/>
              <a:buAutoNum type="arabicPeriod"/>
            </a:pPr>
            <a:r>
              <a:rPr lang="en">
                <a:solidFill>
                  <a:schemeClr val="dk1"/>
                </a:solidFill>
                <a:latin typeface="Twentieth Century"/>
                <a:ea typeface="Twentieth Century"/>
                <a:cs typeface="Twentieth Century"/>
                <a:sym typeface="Twentieth Century"/>
              </a:rPr>
              <a:t>Download and install GitHub Desktop (already on lab computers)</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Create a new repository in GitHub</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Connect GitHub Desktop to your personal GitHub and c</a:t>
            </a:r>
            <a:r>
              <a:rPr lang="en">
                <a:solidFill>
                  <a:schemeClr val="dk1"/>
                </a:solidFill>
                <a:latin typeface="Twentieth Century"/>
                <a:ea typeface="Twentieth Century"/>
                <a:cs typeface="Twentieth Century"/>
                <a:sym typeface="Twentieth Century"/>
              </a:rPr>
              <a:t>lone the new repository created in step 3 down to your computer</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Copy your Python script file that you created earlier today and past it into the repository on your computer</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Make an initial commit using GitHub Desktop</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200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Push the code from your local repository to your GitHub account</a:t>
            </a:r>
            <a:endParaRPr>
              <a:solidFill>
                <a:schemeClr val="dk1"/>
              </a:solidFill>
              <a:latin typeface="Twentieth Century"/>
              <a:ea typeface="Twentieth Century"/>
              <a:cs typeface="Twentieth Century"/>
              <a:sym typeface="Twentieth Century"/>
            </a:endParaRPr>
          </a:p>
        </p:txBody>
      </p:sp>
      <p:pic>
        <p:nvPicPr>
          <p:cNvPr id="236" name="Google Shape;236;p41"/>
          <p:cNvPicPr preferRelativeResize="0"/>
          <p:nvPr/>
        </p:nvPicPr>
        <p:blipFill>
          <a:blip r:embed="rId3">
            <a:alphaModFix/>
          </a:blip>
          <a:stretch>
            <a:fillRect/>
          </a:stretch>
        </p:blipFill>
        <p:spPr>
          <a:xfrm>
            <a:off x="6488052" y="2498225"/>
            <a:ext cx="2342774" cy="1640399"/>
          </a:xfrm>
          <a:prstGeom prst="rect">
            <a:avLst/>
          </a:prstGeom>
          <a:noFill/>
          <a:ln>
            <a:noFill/>
          </a:ln>
          <a:effectLst>
            <a:outerShdw blurRad="57150" rotWithShape="0" algn="bl" dir="5400000" dist="19050">
              <a:srgbClr val="000000">
                <a:alpha val="50000"/>
              </a:srgbClr>
            </a:outerShdw>
          </a:effectLst>
        </p:spPr>
      </p:pic>
      <p:pic>
        <p:nvPicPr>
          <p:cNvPr id="237" name="Google Shape;237;p41"/>
          <p:cNvPicPr preferRelativeResize="0"/>
          <p:nvPr/>
        </p:nvPicPr>
        <p:blipFill>
          <a:blip r:embed="rId4">
            <a:alphaModFix/>
          </a:blip>
          <a:stretch>
            <a:fillRect/>
          </a:stretch>
        </p:blipFill>
        <p:spPr>
          <a:xfrm>
            <a:off x="7037625" y="1330474"/>
            <a:ext cx="2054601" cy="1403726"/>
          </a:xfrm>
          <a:prstGeom prst="rect">
            <a:avLst/>
          </a:prstGeom>
          <a:noFill/>
          <a:ln>
            <a:noFill/>
          </a:ln>
          <a:effectLst>
            <a:outerShdw blurRad="57150" rotWithShape="0" algn="bl" dir="5400000" dist="19050">
              <a:srgbClr val="000000">
                <a:alpha val="50000"/>
              </a:srgbClr>
            </a:outerShdw>
          </a:effectLst>
        </p:spPr>
      </p:pic>
      <p:pic>
        <p:nvPicPr>
          <p:cNvPr id="238" name="Google Shape;238;p41"/>
          <p:cNvPicPr preferRelativeResize="0"/>
          <p:nvPr/>
        </p:nvPicPr>
        <p:blipFill rotWithShape="1">
          <a:blip r:embed="rId5">
            <a:alphaModFix/>
          </a:blip>
          <a:srcRect b="3204" l="4329" r="3944" t="3101"/>
          <a:stretch/>
        </p:blipFill>
        <p:spPr>
          <a:xfrm>
            <a:off x="7887025" y="3636500"/>
            <a:ext cx="1205200" cy="140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Other GitHub Skills to Practice</a:t>
            </a:r>
            <a:endParaRPr b="1" sz="3000">
              <a:solidFill>
                <a:schemeClr val="lt1"/>
              </a:solidFill>
              <a:latin typeface="Twentieth Century"/>
              <a:ea typeface="Twentieth Century"/>
              <a:cs typeface="Twentieth Century"/>
              <a:sym typeface="Twentieth Century"/>
            </a:endParaRPr>
          </a:p>
        </p:txBody>
      </p:sp>
      <p:sp>
        <p:nvSpPr>
          <p:cNvPr id="244" name="Google Shape;244;p42"/>
          <p:cNvSpPr txBox="1"/>
          <p:nvPr/>
        </p:nvSpPr>
        <p:spPr>
          <a:xfrm>
            <a:off x="541525" y="1510100"/>
            <a:ext cx="4953300" cy="29154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42900" lvl="0" marL="457200" rtl="0" algn="l">
              <a:lnSpc>
                <a:spcPct val="150000"/>
              </a:lnSpc>
              <a:spcBef>
                <a:spcPts val="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Edit .gitignore file</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Fill out README file</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Fork an existing open source repository</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200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Submit a pull request</a:t>
            </a:r>
            <a:endParaRPr sz="1800">
              <a:solidFill>
                <a:schemeClr val="dk1"/>
              </a:solidFill>
              <a:latin typeface="Twentieth Century"/>
              <a:ea typeface="Twentieth Century"/>
              <a:cs typeface="Twentieth Century"/>
              <a:sym typeface="Twentieth Century"/>
            </a:endParaRPr>
          </a:p>
        </p:txBody>
      </p:sp>
      <p:pic>
        <p:nvPicPr>
          <p:cNvPr id="245" name="Google Shape;245;p42"/>
          <p:cNvPicPr preferRelativeResize="0"/>
          <p:nvPr/>
        </p:nvPicPr>
        <p:blipFill>
          <a:blip r:embed="rId3">
            <a:alphaModFix/>
          </a:blip>
          <a:stretch>
            <a:fillRect/>
          </a:stretch>
        </p:blipFill>
        <p:spPr>
          <a:xfrm>
            <a:off x="6488052" y="2498225"/>
            <a:ext cx="2342774" cy="1640399"/>
          </a:xfrm>
          <a:prstGeom prst="rect">
            <a:avLst/>
          </a:prstGeom>
          <a:noFill/>
          <a:ln>
            <a:noFill/>
          </a:ln>
          <a:effectLst>
            <a:outerShdw blurRad="57150" rotWithShape="0" algn="bl" dir="5400000" dist="19050">
              <a:srgbClr val="000000">
                <a:alpha val="50000"/>
              </a:srgbClr>
            </a:outerShdw>
          </a:effectLst>
        </p:spPr>
      </p:pic>
      <p:pic>
        <p:nvPicPr>
          <p:cNvPr id="246" name="Google Shape;246;p42"/>
          <p:cNvPicPr preferRelativeResize="0"/>
          <p:nvPr/>
        </p:nvPicPr>
        <p:blipFill>
          <a:blip r:embed="rId4">
            <a:alphaModFix/>
          </a:blip>
          <a:stretch>
            <a:fillRect/>
          </a:stretch>
        </p:blipFill>
        <p:spPr>
          <a:xfrm>
            <a:off x="7037625" y="1330474"/>
            <a:ext cx="2054601" cy="1403726"/>
          </a:xfrm>
          <a:prstGeom prst="rect">
            <a:avLst/>
          </a:prstGeom>
          <a:noFill/>
          <a:ln>
            <a:noFill/>
          </a:ln>
          <a:effectLst>
            <a:outerShdw blurRad="57150" rotWithShape="0" algn="bl" dir="5400000" dist="19050">
              <a:srgbClr val="000000">
                <a:alpha val="50000"/>
              </a:srgbClr>
            </a:outerShdw>
          </a:effectLst>
        </p:spPr>
      </p:pic>
      <p:pic>
        <p:nvPicPr>
          <p:cNvPr id="247" name="Google Shape;247;p42"/>
          <p:cNvPicPr preferRelativeResize="0"/>
          <p:nvPr/>
        </p:nvPicPr>
        <p:blipFill rotWithShape="1">
          <a:blip r:embed="rId5">
            <a:alphaModFix/>
          </a:blip>
          <a:srcRect b="3204" l="4329" r="3944" t="3101"/>
          <a:stretch/>
        </p:blipFill>
        <p:spPr>
          <a:xfrm>
            <a:off x="7887025" y="3636500"/>
            <a:ext cx="1205200" cy="140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GitHub Copilot</a:t>
            </a:r>
            <a:endParaRPr b="1" sz="3000">
              <a:solidFill>
                <a:schemeClr val="lt1"/>
              </a:solidFill>
              <a:latin typeface="Twentieth Century"/>
              <a:ea typeface="Twentieth Century"/>
              <a:cs typeface="Twentieth Century"/>
              <a:sym typeface="Twentieth Century"/>
            </a:endParaRPr>
          </a:p>
        </p:txBody>
      </p:sp>
      <p:sp>
        <p:nvSpPr>
          <p:cNvPr id="253" name="Google Shape;253;p43"/>
          <p:cNvSpPr txBox="1"/>
          <p:nvPr/>
        </p:nvSpPr>
        <p:spPr>
          <a:xfrm>
            <a:off x="227725" y="1175800"/>
            <a:ext cx="8639400" cy="37890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30200" lvl="0" marL="457200" rtl="0" algn="l">
              <a:lnSpc>
                <a:spcPct val="200000"/>
              </a:lnSpc>
              <a:spcBef>
                <a:spcPts val="0"/>
              </a:spcBef>
              <a:spcAft>
                <a:spcPts val="0"/>
              </a:spcAft>
              <a:buSzPts val="1600"/>
              <a:buFont typeface="Twentieth Century"/>
              <a:buChar char="➔"/>
            </a:pPr>
            <a:r>
              <a:rPr lang="en" sz="1600" u="sng">
                <a:solidFill>
                  <a:schemeClr val="hlink"/>
                </a:solidFill>
                <a:latin typeface="Twentieth Century"/>
                <a:ea typeface="Twentieth Century"/>
                <a:cs typeface="Twentieth Century"/>
                <a:sym typeface="Twentieth Century"/>
                <a:hlinkClick r:id="rId3"/>
              </a:rPr>
              <a:t>https://github.com/features/copilot</a:t>
            </a:r>
            <a:r>
              <a:rPr lang="en" sz="1600">
                <a:latin typeface="Twentieth Century"/>
                <a:ea typeface="Twentieth Century"/>
                <a:cs typeface="Twentieth Century"/>
                <a:sym typeface="Twentieth Century"/>
              </a:rPr>
              <a:t> </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Recently announced free tier with 50 completions per month (</a:t>
            </a:r>
            <a:r>
              <a:rPr lang="en" sz="1600" u="sng">
                <a:solidFill>
                  <a:schemeClr val="hlink"/>
                </a:solidFill>
                <a:latin typeface="Twentieth Century"/>
                <a:ea typeface="Twentieth Century"/>
                <a:cs typeface="Twentieth Century"/>
                <a:sym typeface="Twentieth Century"/>
                <a:hlinkClick r:id="rId4"/>
              </a:rPr>
              <a:t>link</a:t>
            </a:r>
            <a:r>
              <a:rPr lang="en" sz="1600">
                <a:latin typeface="Twentieth Century"/>
                <a:ea typeface="Twentieth Century"/>
                <a:cs typeface="Twentieth Century"/>
                <a:sym typeface="Twentieth Century"/>
              </a:rPr>
              <a:t>)</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Good for help with adding new code snippets within a project</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Extension in VS Code can be used for free by students, faculty, &amp; open source project maintainers</a:t>
            </a:r>
            <a:endParaRPr sz="1600">
              <a:latin typeface="Twentieth Century"/>
              <a:ea typeface="Twentieth Century"/>
              <a:cs typeface="Twentieth Century"/>
              <a:sym typeface="Twentieth Century"/>
            </a:endParaRPr>
          </a:p>
          <a:p>
            <a:pPr indent="-317500" lvl="1" marL="914400" rtl="0" algn="l">
              <a:lnSpc>
                <a:spcPct val="200000"/>
              </a:lnSpc>
              <a:spcBef>
                <a:spcPts val="1000"/>
              </a:spcBef>
              <a:spcAft>
                <a:spcPts val="1000"/>
              </a:spcAft>
              <a:buSzPts val="1400"/>
              <a:buFont typeface="Twentieth Century"/>
              <a:buChar char="◆"/>
            </a:pPr>
            <a:r>
              <a:rPr lang="en" u="sng">
                <a:solidFill>
                  <a:schemeClr val="hlink"/>
                </a:solidFill>
                <a:latin typeface="Twentieth Century"/>
                <a:ea typeface="Twentieth Century"/>
                <a:cs typeface="Twentieth Century"/>
                <a:sym typeface="Twentieth Century"/>
                <a:hlinkClick r:id="rId5"/>
              </a:rPr>
              <a:t>https://docs.github.com/en/copilot/managing-copilot/managing-copilot-as-an-individual-subscriber/managing-your-copilot-subscription/getting-free-access-to-copilot-as-a-student-teacher-or-maintainer</a:t>
            </a:r>
            <a:r>
              <a:rPr lang="en">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pic>
        <p:nvPicPr>
          <p:cNvPr id="254" name="Google Shape;254;p43"/>
          <p:cNvPicPr preferRelativeResize="0"/>
          <p:nvPr/>
        </p:nvPicPr>
        <p:blipFill>
          <a:blip r:embed="rId6">
            <a:alphaModFix/>
          </a:blip>
          <a:stretch>
            <a:fillRect/>
          </a:stretch>
        </p:blipFill>
        <p:spPr>
          <a:xfrm>
            <a:off x="6413875" y="1340775"/>
            <a:ext cx="2301650" cy="1557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Selecting a Software Licensing</a:t>
            </a:r>
            <a:endParaRPr b="1" sz="3000">
              <a:solidFill>
                <a:schemeClr val="lt1"/>
              </a:solidFill>
              <a:latin typeface="Twentieth Century"/>
              <a:ea typeface="Twentieth Century"/>
              <a:cs typeface="Twentieth Century"/>
              <a:sym typeface="Twentieth Century"/>
            </a:endParaRPr>
          </a:p>
        </p:txBody>
      </p:sp>
      <p:sp>
        <p:nvSpPr>
          <p:cNvPr id="260" name="Google Shape;260;p44"/>
          <p:cNvSpPr txBox="1"/>
          <p:nvPr/>
        </p:nvSpPr>
        <p:spPr>
          <a:xfrm>
            <a:off x="227725" y="1023400"/>
            <a:ext cx="8688000" cy="40296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155425">
            <a:noAutofit/>
          </a:bodyPr>
          <a:lstStyle/>
          <a:p>
            <a:pPr indent="-336550" lvl="0" marL="457200" rtl="0" algn="l">
              <a:lnSpc>
                <a:spcPct val="115000"/>
              </a:lnSpc>
              <a:spcBef>
                <a:spcPts val="0"/>
              </a:spcBef>
              <a:spcAft>
                <a:spcPts val="0"/>
              </a:spcAft>
              <a:buSzPts val="1700"/>
              <a:buFont typeface="Twentieth Century"/>
              <a:buChar char="➔"/>
            </a:pPr>
            <a:r>
              <a:rPr lang="en" sz="1700">
                <a:latin typeface="Twentieth Century"/>
                <a:ea typeface="Twentieth Century"/>
                <a:cs typeface="Twentieth Century"/>
                <a:sym typeface="Twentieth Century"/>
              </a:rPr>
              <a:t>If you want others to know how they are permitted to use the code you share on GitHub, you should select a license that clearly defines associated restrictions and obligations</a:t>
            </a:r>
            <a:endParaRPr sz="1700">
              <a:latin typeface="Twentieth Century"/>
              <a:ea typeface="Twentieth Century"/>
              <a:cs typeface="Twentieth Century"/>
              <a:sym typeface="Twentieth Century"/>
            </a:endParaRPr>
          </a:p>
          <a:p>
            <a:pPr indent="-336550" lvl="0" marL="457200" rtl="0" algn="l">
              <a:lnSpc>
                <a:spcPct val="115000"/>
              </a:lnSpc>
              <a:spcBef>
                <a:spcPts val="2400"/>
              </a:spcBef>
              <a:spcAft>
                <a:spcPts val="0"/>
              </a:spcAft>
              <a:buSzPts val="1700"/>
              <a:buFont typeface="Twentieth Century"/>
              <a:buChar char="➔"/>
            </a:pPr>
            <a:r>
              <a:rPr lang="en" sz="1700">
                <a:latin typeface="Twentieth Century"/>
                <a:ea typeface="Twentieth Century"/>
                <a:cs typeface="Twentieth Century"/>
                <a:sym typeface="Twentieth Century"/>
              </a:rPr>
              <a:t>There are many options to choose from, but some like these below are frequently chosen</a:t>
            </a:r>
            <a:endParaRPr sz="1700">
              <a:latin typeface="Twentieth Century"/>
              <a:ea typeface="Twentieth Century"/>
              <a:cs typeface="Twentieth Century"/>
              <a:sym typeface="Twentieth Century"/>
            </a:endParaRPr>
          </a:p>
          <a:p>
            <a:pPr indent="-330200" lvl="1" marL="914400" rtl="0" algn="l">
              <a:lnSpc>
                <a:spcPct val="115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MIT</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BSD 3-Clause</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GNU</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Apache</a:t>
            </a:r>
            <a:endParaRPr b="1" sz="1600">
              <a:latin typeface="Twentieth Century"/>
              <a:ea typeface="Twentieth Century"/>
              <a:cs typeface="Twentieth Century"/>
              <a:sym typeface="Twentieth Century"/>
            </a:endParaRPr>
          </a:p>
          <a:p>
            <a:pPr indent="-330200" lvl="0" marL="457200" rtl="0" algn="l">
              <a:lnSpc>
                <a:spcPct val="100000"/>
              </a:lnSpc>
              <a:spcBef>
                <a:spcPts val="1600"/>
              </a:spcBef>
              <a:spcAft>
                <a:spcPts val="0"/>
              </a:spcAft>
              <a:buSzPts val="1600"/>
              <a:buFont typeface="Twentieth Century"/>
              <a:buChar char="➔"/>
            </a:pPr>
            <a:r>
              <a:rPr lang="en" sz="1600">
                <a:latin typeface="Twentieth Century"/>
                <a:ea typeface="Twentieth Century"/>
                <a:cs typeface="Twentieth Century"/>
                <a:sym typeface="Twentieth Century"/>
              </a:rPr>
              <a:t>Visit </a:t>
            </a:r>
            <a:r>
              <a:rPr lang="en" sz="1600" u="sng">
                <a:solidFill>
                  <a:schemeClr val="hlink"/>
                </a:solidFill>
                <a:latin typeface="Twentieth Century"/>
                <a:ea typeface="Twentieth Century"/>
                <a:cs typeface="Twentieth Century"/>
                <a:sym typeface="Twentieth Century"/>
                <a:hlinkClick r:id="rId3"/>
              </a:rPr>
              <a:t>https://choosealicense.com/licenses/</a:t>
            </a:r>
            <a:r>
              <a:rPr lang="en" sz="1600">
                <a:latin typeface="Twentieth Century"/>
                <a:ea typeface="Twentieth Century"/>
                <a:cs typeface="Twentieth Century"/>
                <a:sym typeface="Twentieth Century"/>
              </a:rPr>
              <a:t> for a detailed list of license options</a:t>
            </a:r>
            <a:endParaRPr sz="1600">
              <a:latin typeface="Twentieth Century"/>
              <a:ea typeface="Twentieth Century"/>
              <a:cs typeface="Twentieth Century"/>
              <a:sym typeface="Twentieth Century"/>
            </a:endParaRPr>
          </a:p>
          <a:p>
            <a:pPr indent="-330200" lvl="0" marL="457200" rtl="0" algn="l">
              <a:lnSpc>
                <a:spcPct val="100000"/>
              </a:lnSpc>
              <a:spcBef>
                <a:spcPts val="1600"/>
              </a:spcBef>
              <a:spcAft>
                <a:spcPts val="1000"/>
              </a:spcAft>
              <a:buSzPts val="1600"/>
              <a:buFont typeface="Twentieth Century"/>
              <a:buChar char="➔"/>
            </a:pPr>
            <a:r>
              <a:rPr lang="en" sz="1600">
                <a:latin typeface="Twentieth Century"/>
                <a:ea typeface="Twentieth Century"/>
                <a:cs typeface="Twentieth Century"/>
                <a:sym typeface="Twentieth Century"/>
              </a:rPr>
              <a:t>The </a:t>
            </a:r>
            <a:r>
              <a:rPr lang="en" sz="1600" u="sng">
                <a:solidFill>
                  <a:schemeClr val="hlink"/>
                </a:solidFill>
                <a:latin typeface="Twentieth Century"/>
                <a:ea typeface="Twentieth Century"/>
                <a:cs typeface="Twentieth Century"/>
                <a:sym typeface="Twentieth Century"/>
                <a:hlinkClick r:id="rId4"/>
              </a:rPr>
              <a:t>open source license best practices document </a:t>
            </a:r>
            <a:r>
              <a:rPr lang="en" sz="1600">
                <a:latin typeface="Twentieth Century"/>
                <a:ea typeface="Twentieth Century"/>
                <a:cs typeface="Twentieth Century"/>
                <a:sym typeface="Twentieth Century"/>
              </a:rPr>
              <a:t>on the OSPO site summarizes key considerations</a:t>
            </a:r>
            <a:endParaRPr sz="1600">
              <a:latin typeface="Twentieth Century"/>
              <a:ea typeface="Twentieth Century"/>
              <a:cs typeface="Twentieth Century"/>
              <a:sym typeface="Twentieth Century"/>
            </a:endParaRPr>
          </a:p>
        </p:txBody>
      </p:sp>
      <p:pic>
        <p:nvPicPr>
          <p:cNvPr id="261" name="Google Shape;261;p44"/>
          <p:cNvPicPr preferRelativeResize="0"/>
          <p:nvPr/>
        </p:nvPicPr>
        <p:blipFill>
          <a:blip r:embed="rId5">
            <a:alphaModFix/>
          </a:blip>
          <a:stretch>
            <a:fillRect/>
          </a:stretch>
        </p:blipFill>
        <p:spPr>
          <a:xfrm>
            <a:off x="4690589" y="2634925"/>
            <a:ext cx="1061200" cy="1036951"/>
          </a:xfrm>
          <a:prstGeom prst="rect">
            <a:avLst/>
          </a:prstGeom>
          <a:noFill/>
          <a:ln>
            <a:noFill/>
          </a:ln>
        </p:spPr>
      </p:pic>
      <p:pic>
        <p:nvPicPr>
          <p:cNvPr id="262" name="Google Shape;262;p44"/>
          <p:cNvPicPr preferRelativeResize="0"/>
          <p:nvPr/>
        </p:nvPicPr>
        <p:blipFill>
          <a:blip r:embed="rId6">
            <a:alphaModFix/>
          </a:blip>
          <a:stretch>
            <a:fillRect/>
          </a:stretch>
        </p:blipFill>
        <p:spPr>
          <a:xfrm>
            <a:off x="5977427" y="2702108"/>
            <a:ext cx="2395203" cy="970700"/>
          </a:xfrm>
          <a:prstGeom prst="rect">
            <a:avLst/>
          </a:prstGeom>
          <a:noFill/>
          <a:ln>
            <a:noFill/>
          </a:ln>
        </p:spPr>
      </p:pic>
      <p:pic>
        <p:nvPicPr>
          <p:cNvPr id="263" name="Google Shape;263;p44"/>
          <p:cNvPicPr preferRelativeResize="0"/>
          <p:nvPr/>
        </p:nvPicPr>
        <p:blipFill>
          <a:blip r:embed="rId7">
            <a:alphaModFix/>
          </a:blip>
          <a:stretch>
            <a:fillRect/>
          </a:stretch>
        </p:blipFill>
        <p:spPr>
          <a:xfrm>
            <a:off x="3351825" y="2630693"/>
            <a:ext cx="1036950" cy="103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UT Open Source Program Office (UT-OSPO)</a:t>
            </a:r>
            <a:endParaRPr b="1" sz="3000">
              <a:solidFill>
                <a:schemeClr val="lt1"/>
              </a:solidFill>
              <a:latin typeface="Twentieth Century"/>
              <a:ea typeface="Twentieth Century"/>
              <a:cs typeface="Twentieth Century"/>
              <a:sym typeface="Twentieth Century"/>
            </a:endParaRPr>
          </a:p>
        </p:txBody>
      </p:sp>
      <p:sp>
        <p:nvSpPr>
          <p:cNvPr id="269" name="Google Shape;269;p45"/>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5"/>
          <p:cNvPicPr preferRelativeResize="0"/>
          <p:nvPr/>
        </p:nvPicPr>
        <p:blipFill rotWithShape="1">
          <a:blip r:embed="rId3">
            <a:alphaModFix/>
          </a:blip>
          <a:srcRect b="0" l="0" r="0" t="0"/>
          <a:stretch/>
        </p:blipFill>
        <p:spPr>
          <a:xfrm>
            <a:off x="7025738" y="1061675"/>
            <a:ext cx="1737202" cy="1737202"/>
          </a:xfrm>
          <a:prstGeom prst="rect">
            <a:avLst/>
          </a:prstGeom>
          <a:noFill/>
          <a:ln>
            <a:noFill/>
          </a:ln>
          <a:effectLst>
            <a:outerShdw blurRad="57150" rotWithShape="0" algn="bl" dir="5400000" dist="19050">
              <a:srgbClr val="000000">
                <a:alpha val="50000"/>
              </a:srgbClr>
            </a:outerShdw>
          </a:effectLst>
        </p:spPr>
      </p:pic>
      <p:sp>
        <p:nvSpPr>
          <p:cNvPr id="271" name="Google Shape;271;p45"/>
          <p:cNvSpPr txBox="1"/>
          <p:nvPr/>
        </p:nvSpPr>
        <p:spPr>
          <a:xfrm>
            <a:off x="149075" y="1061675"/>
            <a:ext cx="6402600" cy="3932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23850" lvl="0" marL="457200" rtl="0" algn="l">
              <a:lnSpc>
                <a:spcPct val="200000"/>
              </a:lnSpc>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The </a:t>
            </a:r>
            <a:r>
              <a:rPr b="1" lang="en" sz="1600">
                <a:latin typeface="Twentieth Century"/>
                <a:ea typeface="Twentieth Century"/>
                <a:cs typeface="Twentieth Century"/>
                <a:sym typeface="Twentieth Century"/>
              </a:rPr>
              <a:t>UT Open Source Program Office (UT-OSPO)</a:t>
            </a:r>
            <a:r>
              <a:rPr lang="en" sz="1500">
                <a:latin typeface="Twentieth Century"/>
                <a:ea typeface="Twentieth Century"/>
                <a:cs typeface="Twentieth Century"/>
                <a:sym typeface="Twentieth Century"/>
              </a:rPr>
              <a:t> is a great new resource for developers of research software</a:t>
            </a:r>
            <a:endParaRPr sz="1500">
              <a:latin typeface="Twentieth Century"/>
              <a:ea typeface="Twentieth Century"/>
              <a:cs typeface="Twentieth Century"/>
              <a:sym typeface="Twentieth Century"/>
            </a:endParaRPr>
          </a:p>
          <a:p>
            <a:pPr indent="-323850" lvl="0" marL="457200" rtl="0" algn="l">
              <a:lnSpc>
                <a:spcPct val="200000"/>
              </a:lnSpc>
              <a:spcBef>
                <a:spcPts val="2000"/>
              </a:spcBef>
              <a:spcAft>
                <a:spcPts val="0"/>
              </a:spcAft>
              <a:buSzPts val="1500"/>
              <a:buFont typeface="Twentieth Century"/>
              <a:buChar char="➔"/>
            </a:pPr>
            <a:r>
              <a:rPr lang="en" sz="1500">
                <a:latin typeface="Twentieth Century"/>
                <a:ea typeface="Twentieth Century"/>
                <a:cs typeface="Twentieth Century"/>
                <a:sym typeface="Twentieth Century"/>
              </a:rPr>
              <a:t>Established in 2023 with funding from the Alfred P. Sloan Foundation (Grant Number </a:t>
            </a:r>
            <a:r>
              <a:rPr lang="en" sz="1500">
                <a:solidFill>
                  <a:schemeClr val="dk1"/>
                </a:solidFill>
                <a:latin typeface="Twentieth Century"/>
                <a:ea typeface="Twentieth Century"/>
                <a:cs typeface="Twentieth Century"/>
                <a:sym typeface="Twentieth Century"/>
              </a:rPr>
              <a:t>G-2023-20944)</a:t>
            </a:r>
            <a:endParaRPr sz="1500">
              <a:solidFill>
                <a:schemeClr val="dk1"/>
              </a:solidFill>
              <a:latin typeface="Twentieth Century"/>
              <a:ea typeface="Twentieth Century"/>
              <a:cs typeface="Twentieth Century"/>
              <a:sym typeface="Twentieth Century"/>
            </a:endParaRPr>
          </a:p>
          <a:p>
            <a:pPr indent="-323850" lvl="0" marL="457200" rtl="0" algn="l">
              <a:lnSpc>
                <a:spcPct val="200000"/>
              </a:lnSpc>
              <a:spcBef>
                <a:spcPts val="2000"/>
              </a:spcBef>
              <a:spcAft>
                <a:spcPts val="0"/>
              </a:spcAft>
              <a:buSzPts val="1500"/>
              <a:buFont typeface="Twentieth Century"/>
              <a:buChar char="➔"/>
            </a:pPr>
            <a:r>
              <a:rPr lang="en" sz="1500">
                <a:latin typeface="Twentieth Century"/>
                <a:ea typeface="Twentieth Century"/>
                <a:cs typeface="Twentieth Century"/>
                <a:sym typeface="Twentieth Century"/>
              </a:rPr>
              <a:t>Director: Angela Newell, Ph.D. </a:t>
            </a:r>
            <a:r>
              <a:rPr lang="en" sz="1500">
                <a:latin typeface="Twentieth Century"/>
                <a:ea typeface="Twentieth Century"/>
                <a:cs typeface="Twentieth Century"/>
                <a:sym typeface="Twentieth Century"/>
              </a:rPr>
              <a:t>(</a:t>
            </a:r>
            <a:r>
              <a:rPr lang="en" sz="1500" u="sng">
                <a:solidFill>
                  <a:schemeClr val="hlink"/>
                </a:solidFill>
                <a:latin typeface="Twentieth Century"/>
                <a:ea typeface="Twentieth Century"/>
                <a:cs typeface="Twentieth Century"/>
                <a:sym typeface="Twentieth Century"/>
                <a:hlinkClick r:id="rId4"/>
              </a:rPr>
              <a:t>anewell@austin.utexas.edu</a:t>
            </a:r>
            <a:r>
              <a:rPr lang="en" sz="1500">
                <a:solidFill>
                  <a:schemeClr val="dk1"/>
                </a:solidFill>
                <a:latin typeface="Twentieth Century"/>
                <a:ea typeface="Twentieth Century"/>
                <a:cs typeface="Twentieth Century"/>
                <a:sym typeface="Twentieth Century"/>
              </a:rPr>
              <a:t>)</a:t>
            </a:r>
            <a:endParaRPr sz="1500">
              <a:solidFill>
                <a:schemeClr val="dk1"/>
              </a:solidFill>
              <a:latin typeface="Twentieth Century"/>
              <a:ea typeface="Twentieth Century"/>
              <a:cs typeface="Twentieth Century"/>
              <a:sym typeface="Twentieth Century"/>
            </a:endParaRPr>
          </a:p>
          <a:p>
            <a:pPr indent="-323850" lvl="0" marL="457200" rtl="0" algn="l">
              <a:lnSpc>
                <a:spcPct val="200000"/>
              </a:lnSpc>
              <a:spcBef>
                <a:spcPts val="2000"/>
              </a:spcBef>
              <a:spcAft>
                <a:spcPts val="200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The Office is a partnership between TACC, ITT, the iSchool, &amp; UT Libraries</a:t>
            </a:r>
            <a:endParaRPr sz="1500">
              <a:solidFill>
                <a:schemeClr val="dk1"/>
              </a:solidFill>
              <a:latin typeface="Twentieth Century"/>
              <a:ea typeface="Twentieth Century"/>
              <a:cs typeface="Twentieth Century"/>
              <a:sym typeface="Twentieth Century"/>
            </a:endParaRPr>
          </a:p>
        </p:txBody>
      </p:sp>
      <p:grpSp>
        <p:nvGrpSpPr>
          <p:cNvPr id="272" name="Google Shape;272;p45"/>
          <p:cNvGrpSpPr/>
          <p:nvPr/>
        </p:nvGrpSpPr>
        <p:grpSpPr>
          <a:xfrm>
            <a:off x="6791756" y="3408281"/>
            <a:ext cx="2205163" cy="1358985"/>
            <a:chOff x="1967800" y="1672043"/>
            <a:chExt cx="4975549" cy="2977619"/>
          </a:xfrm>
        </p:grpSpPr>
        <p:pic>
          <p:nvPicPr>
            <p:cNvPr descr="A orange rectangular sign with white text&#10;&#10;Description automatically generated" id="273" name="Google Shape;273;p45"/>
            <p:cNvPicPr preferRelativeResize="0"/>
            <p:nvPr/>
          </p:nvPicPr>
          <p:blipFill rotWithShape="1">
            <a:blip r:embed="rId5">
              <a:alphaModFix/>
            </a:blip>
            <a:srcRect b="0" l="0" r="0" t="0"/>
            <a:stretch/>
          </p:blipFill>
          <p:spPr>
            <a:xfrm>
              <a:off x="4781350" y="1672050"/>
              <a:ext cx="2147849" cy="2147825"/>
            </a:xfrm>
            <a:prstGeom prst="rect">
              <a:avLst/>
            </a:prstGeom>
            <a:noFill/>
            <a:ln>
              <a:noFill/>
            </a:ln>
            <a:effectLst>
              <a:outerShdw blurRad="57150" rotWithShape="0" algn="bl" dir="5400000" dist="19050">
                <a:srgbClr val="000000">
                  <a:alpha val="50000"/>
                </a:srgbClr>
              </a:outerShdw>
            </a:effectLst>
          </p:spPr>
        </p:pic>
        <p:pic>
          <p:nvPicPr>
            <p:cNvPr id="274" name="Google Shape;274;p45"/>
            <p:cNvPicPr preferRelativeResize="0"/>
            <p:nvPr/>
          </p:nvPicPr>
          <p:blipFill>
            <a:blip r:embed="rId6">
              <a:alphaModFix/>
            </a:blip>
            <a:stretch>
              <a:fillRect/>
            </a:stretch>
          </p:blipFill>
          <p:spPr>
            <a:xfrm>
              <a:off x="1967800" y="3880912"/>
              <a:ext cx="4975549" cy="768750"/>
            </a:xfrm>
            <a:prstGeom prst="rect">
              <a:avLst/>
            </a:prstGeom>
            <a:noFill/>
            <a:ln>
              <a:noFill/>
            </a:ln>
            <a:effectLst>
              <a:outerShdw blurRad="57150" rotWithShape="0" algn="bl" dir="5400000" dist="19050">
                <a:srgbClr val="000000">
                  <a:alpha val="50000"/>
                </a:srgbClr>
              </a:outerShdw>
            </a:effectLst>
          </p:spPr>
        </p:pic>
        <p:pic>
          <p:nvPicPr>
            <p:cNvPr id="275" name="Google Shape;275;p45"/>
            <p:cNvPicPr preferRelativeResize="0"/>
            <p:nvPr/>
          </p:nvPicPr>
          <p:blipFill>
            <a:blip r:embed="rId7">
              <a:alphaModFix/>
            </a:blip>
            <a:stretch>
              <a:fillRect/>
            </a:stretch>
          </p:blipFill>
          <p:spPr>
            <a:xfrm>
              <a:off x="1972825" y="2883965"/>
              <a:ext cx="2757176" cy="935922"/>
            </a:xfrm>
            <a:prstGeom prst="rect">
              <a:avLst/>
            </a:prstGeom>
            <a:noFill/>
            <a:ln>
              <a:noFill/>
            </a:ln>
            <a:effectLst>
              <a:outerShdw blurRad="57150" rotWithShape="0" algn="bl" dir="5400000" dist="19050">
                <a:srgbClr val="000000">
                  <a:alpha val="50000"/>
                </a:srgbClr>
              </a:outerShdw>
            </a:effectLst>
          </p:spPr>
        </p:pic>
        <p:pic>
          <p:nvPicPr>
            <p:cNvPr id="276" name="Google Shape;276;p45"/>
            <p:cNvPicPr preferRelativeResize="0"/>
            <p:nvPr/>
          </p:nvPicPr>
          <p:blipFill>
            <a:blip r:embed="rId8">
              <a:alphaModFix/>
            </a:blip>
            <a:stretch>
              <a:fillRect/>
            </a:stretch>
          </p:blipFill>
          <p:spPr>
            <a:xfrm>
              <a:off x="1972833" y="1672043"/>
              <a:ext cx="2757160" cy="115255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nvSpPr>
        <p:spPr>
          <a:xfrm>
            <a:off x="5215025" y="2864411"/>
            <a:ext cx="36618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wentieth Century"/>
                <a:ea typeface="Twentieth Century"/>
                <a:cs typeface="Twentieth Century"/>
                <a:sym typeface="Twentieth Century"/>
              </a:rPr>
              <a:t>Develop a community of researchers who use, contribute to or develop open source code and a program office that embraces and supports researchers at every step of the pathway from using code to developing software</a:t>
            </a:r>
            <a:endParaRPr>
              <a:latin typeface="Twentieth Century"/>
              <a:ea typeface="Twentieth Century"/>
              <a:cs typeface="Twentieth Century"/>
              <a:sym typeface="Twentieth Century"/>
            </a:endParaRPr>
          </a:p>
        </p:txBody>
      </p:sp>
      <p:sp>
        <p:nvSpPr>
          <p:cNvPr id="282" name="Google Shape;282;p46"/>
          <p:cNvSpPr txBox="1"/>
          <p:nvPr/>
        </p:nvSpPr>
        <p:spPr>
          <a:xfrm>
            <a:off x="4805825" y="451687"/>
            <a:ext cx="36153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SzPts val="2000"/>
              <a:buNone/>
            </a:pPr>
            <a:r>
              <a:rPr lang="en" sz="1800">
                <a:solidFill>
                  <a:schemeClr val="dk1"/>
                </a:solidFill>
                <a:latin typeface="Twentieth Century"/>
                <a:ea typeface="Twentieth Century"/>
                <a:cs typeface="Twentieth Century"/>
                <a:sym typeface="Twentieth Century"/>
              </a:rPr>
              <a:t>Focus on faculty, post-docs, </a:t>
            </a:r>
            <a:r>
              <a:rPr lang="en" sz="2000">
                <a:solidFill>
                  <a:srgbClr val="212121"/>
                </a:solidFill>
                <a:latin typeface="Twentieth Century"/>
                <a:ea typeface="Twentieth Century"/>
                <a:cs typeface="Twentieth Century"/>
                <a:sym typeface="Twentieth Century"/>
              </a:rPr>
              <a:t>grad</a:t>
            </a:r>
            <a:r>
              <a:rPr lang="en" sz="1800">
                <a:solidFill>
                  <a:schemeClr val="dk1"/>
                </a:solidFill>
                <a:latin typeface="Twentieth Century"/>
                <a:ea typeface="Twentieth Century"/>
                <a:cs typeface="Twentieth Century"/>
                <a:sym typeface="Twentieth Century"/>
              </a:rPr>
              <a:t> students - helping them interact with the open source communities for the tools that they use.</a:t>
            </a:r>
            <a:endParaRPr>
              <a:latin typeface="Twentieth Century"/>
              <a:ea typeface="Twentieth Century"/>
              <a:cs typeface="Twentieth Century"/>
              <a:sym typeface="Twentieth Century"/>
            </a:endParaRPr>
          </a:p>
        </p:txBody>
      </p:sp>
      <p:sp>
        <p:nvSpPr>
          <p:cNvPr id="283" name="Google Shape;283;p46"/>
          <p:cNvSpPr txBox="1"/>
          <p:nvPr>
            <p:ph idx="1" type="body"/>
          </p:nvPr>
        </p:nvSpPr>
        <p:spPr>
          <a:xfrm>
            <a:off x="165749" y="2291234"/>
            <a:ext cx="3661800" cy="2135100"/>
          </a:xfrm>
          <a:prstGeom prst="rect">
            <a:avLst/>
          </a:prstGeom>
          <a:solidFill>
            <a:schemeClr val="lt1"/>
          </a:solidFill>
          <a:ln>
            <a:noFill/>
          </a:ln>
        </p:spPr>
        <p:txBody>
          <a:bodyPr anchorCtr="0" anchor="t" bIns="137150" lIns="182875" spcFirstLastPara="1" rIns="182875" wrap="square" tIns="137150">
            <a:normAutofit fontScale="85000"/>
          </a:bodyPr>
          <a:lstStyle/>
          <a:p>
            <a:pPr indent="0" lvl="0" marL="0" rtl="0" algn="l">
              <a:lnSpc>
                <a:spcPct val="100000"/>
              </a:lnSpc>
              <a:spcBef>
                <a:spcPts val="0"/>
              </a:spcBef>
              <a:spcAft>
                <a:spcPts val="0"/>
              </a:spcAft>
              <a:buClr>
                <a:srgbClr val="212121"/>
              </a:buClr>
              <a:buSzPct val="100000"/>
              <a:buNone/>
            </a:pPr>
            <a:r>
              <a:rPr lang="en" sz="2000">
                <a:solidFill>
                  <a:srgbClr val="212121"/>
                </a:solidFill>
                <a:latin typeface="Twentieth Century"/>
                <a:ea typeface="Twentieth Century"/>
                <a:cs typeface="Twentieth Century"/>
                <a:sym typeface="Twentieth Century"/>
              </a:rPr>
              <a:t>E</a:t>
            </a:r>
            <a:r>
              <a:rPr i="0" lang="en" sz="2000" u="none" strike="noStrike">
                <a:solidFill>
                  <a:srgbClr val="212121"/>
                </a:solidFill>
                <a:latin typeface="Twentieth Century"/>
                <a:ea typeface="Twentieth Century"/>
                <a:cs typeface="Twentieth Century"/>
                <a:sym typeface="Twentieth Century"/>
              </a:rPr>
              <a:t>ngage faculty and students in an open source participation pathway advancing basic use of open source software through contribution, sharing, accepting external contributions, and ultimately developing an ecosystem of related open source projects.</a:t>
            </a:r>
            <a:endParaRPr sz="2000">
              <a:latin typeface="Twentieth Century"/>
              <a:ea typeface="Twentieth Century"/>
              <a:cs typeface="Twentieth Century"/>
              <a:sym typeface="Twentieth Century"/>
            </a:endParaRPr>
          </a:p>
        </p:txBody>
      </p:sp>
      <p:sp>
        <p:nvSpPr>
          <p:cNvPr id="284" name="Google Shape;284;p46"/>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A logo with a star in the center&#10;&#10;Description automatically generated" id="285" name="Google Shape;285;p46"/>
          <p:cNvPicPr preferRelativeResize="0"/>
          <p:nvPr/>
        </p:nvPicPr>
        <p:blipFill rotWithShape="1">
          <a:blip r:embed="rId3">
            <a:alphaModFix/>
          </a:blip>
          <a:srcRect b="0" l="0" r="0" t="0"/>
          <a:stretch/>
        </p:blipFill>
        <p:spPr>
          <a:xfrm>
            <a:off x="3603726" y="1489175"/>
            <a:ext cx="1958875" cy="1958875"/>
          </a:xfrm>
          <a:prstGeom prst="rect">
            <a:avLst/>
          </a:prstGeom>
          <a:noFill/>
          <a:ln>
            <a:noFill/>
          </a:ln>
        </p:spPr>
      </p:pic>
      <p:sp>
        <p:nvSpPr>
          <p:cNvPr id="286" name="Google Shape;286;p46"/>
          <p:cNvSpPr txBox="1"/>
          <p:nvPr>
            <p:ph type="title"/>
          </p:nvPr>
        </p:nvSpPr>
        <p:spPr>
          <a:xfrm>
            <a:off x="-390900" y="260600"/>
            <a:ext cx="48570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   UT-OSPO Vision</a:t>
            </a:r>
            <a:endParaRPr b="1" sz="3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Day 2 Schedule</a:t>
            </a:r>
            <a:endParaRPr b="1" sz="2500">
              <a:solidFill>
                <a:schemeClr val="lt1"/>
              </a:solidFill>
              <a:latin typeface="Twentieth Century"/>
              <a:ea typeface="Twentieth Century"/>
              <a:cs typeface="Twentieth Century"/>
              <a:sym typeface="Twentieth Century"/>
            </a:endParaRPr>
          </a:p>
        </p:txBody>
      </p:sp>
      <p:pic>
        <p:nvPicPr>
          <p:cNvPr id="149" name="Google Shape;149;p29"/>
          <p:cNvPicPr preferRelativeResize="0"/>
          <p:nvPr/>
        </p:nvPicPr>
        <p:blipFill>
          <a:blip r:embed="rId3">
            <a:alphaModFix/>
          </a:blip>
          <a:stretch>
            <a:fillRect/>
          </a:stretch>
        </p:blipFill>
        <p:spPr>
          <a:xfrm>
            <a:off x="1557400" y="1031425"/>
            <a:ext cx="5784649" cy="3799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93" name="Google Shape;293;p47"/>
          <p:cNvPicPr preferRelativeResize="0"/>
          <p:nvPr/>
        </p:nvPicPr>
        <p:blipFill rotWithShape="1">
          <a:blip r:embed="rId3">
            <a:alphaModFix/>
          </a:blip>
          <a:srcRect b="4030" l="0" r="3053" t="0"/>
          <a:stretch/>
        </p:blipFill>
        <p:spPr>
          <a:xfrm>
            <a:off x="228063" y="375413"/>
            <a:ext cx="8687877" cy="4392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How Can the OSPO Help Researchers?</a:t>
            </a:r>
            <a:endParaRPr b="1" sz="3000">
              <a:solidFill>
                <a:schemeClr val="lt1"/>
              </a:solidFill>
              <a:latin typeface="Twentieth Century"/>
              <a:ea typeface="Twentieth Century"/>
              <a:cs typeface="Twentieth Century"/>
              <a:sym typeface="Twentieth Century"/>
            </a:endParaRPr>
          </a:p>
        </p:txBody>
      </p:sp>
      <p:sp>
        <p:nvSpPr>
          <p:cNvPr id="299" name="Google Shape;299;p48"/>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48"/>
          <p:cNvPicPr preferRelativeResize="0"/>
          <p:nvPr/>
        </p:nvPicPr>
        <p:blipFill rotWithShape="1">
          <a:blip r:embed="rId3">
            <a:alphaModFix/>
          </a:blip>
          <a:srcRect b="0" l="0" r="0" t="0"/>
          <a:stretch/>
        </p:blipFill>
        <p:spPr>
          <a:xfrm>
            <a:off x="6548050" y="997488"/>
            <a:ext cx="1737202" cy="1737202"/>
          </a:xfrm>
          <a:prstGeom prst="rect">
            <a:avLst/>
          </a:prstGeom>
          <a:noFill/>
          <a:ln>
            <a:noFill/>
          </a:ln>
          <a:effectLst>
            <a:outerShdw blurRad="57150" rotWithShape="0" algn="bl" dir="5400000" dist="19050">
              <a:srgbClr val="000000">
                <a:alpha val="50000"/>
              </a:srgbClr>
            </a:outerShdw>
          </a:effectLst>
        </p:spPr>
      </p:pic>
      <p:sp>
        <p:nvSpPr>
          <p:cNvPr id="301" name="Google Shape;301;p48"/>
          <p:cNvSpPr txBox="1"/>
          <p:nvPr/>
        </p:nvSpPr>
        <p:spPr>
          <a:xfrm>
            <a:off x="606275" y="1061675"/>
            <a:ext cx="4738800" cy="35439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Training/Events</a:t>
            </a:r>
            <a:endParaRPr sz="21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Funding Identification</a:t>
            </a:r>
            <a:endParaRPr sz="13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Best practices guides</a:t>
            </a:r>
            <a:endParaRPr sz="21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Consultation Services</a:t>
            </a:r>
            <a:endParaRPr sz="700">
              <a:latin typeface="Twentieth Century"/>
              <a:ea typeface="Twentieth Century"/>
              <a:cs typeface="Twentieth Century"/>
              <a:sym typeface="Twentieth Century"/>
            </a:endParaRPr>
          </a:p>
        </p:txBody>
      </p:sp>
      <p:grpSp>
        <p:nvGrpSpPr>
          <p:cNvPr id="302" name="Google Shape;302;p48"/>
          <p:cNvGrpSpPr/>
          <p:nvPr/>
        </p:nvGrpSpPr>
        <p:grpSpPr>
          <a:xfrm>
            <a:off x="5825413" y="3030143"/>
            <a:ext cx="3085835" cy="1737143"/>
            <a:chOff x="1967800" y="1672043"/>
            <a:chExt cx="4975549" cy="2977619"/>
          </a:xfrm>
        </p:grpSpPr>
        <p:pic>
          <p:nvPicPr>
            <p:cNvPr descr="A orange rectangular sign with white text&#10;&#10;Description automatically generated" id="303" name="Google Shape;303;p48"/>
            <p:cNvPicPr preferRelativeResize="0"/>
            <p:nvPr/>
          </p:nvPicPr>
          <p:blipFill rotWithShape="1">
            <a:blip r:embed="rId4">
              <a:alphaModFix/>
            </a:blip>
            <a:srcRect b="0" l="0" r="0" t="0"/>
            <a:stretch/>
          </p:blipFill>
          <p:spPr>
            <a:xfrm>
              <a:off x="4781350" y="1672050"/>
              <a:ext cx="2147849" cy="2147825"/>
            </a:xfrm>
            <a:prstGeom prst="rect">
              <a:avLst/>
            </a:prstGeom>
            <a:noFill/>
            <a:ln>
              <a:noFill/>
            </a:ln>
            <a:effectLst>
              <a:outerShdw blurRad="57150" rotWithShape="0" algn="bl" dir="5400000" dist="19050">
                <a:srgbClr val="000000">
                  <a:alpha val="50000"/>
                </a:srgbClr>
              </a:outerShdw>
            </a:effectLst>
          </p:spPr>
        </p:pic>
        <p:pic>
          <p:nvPicPr>
            <p:cNvPr id="304" name="Google Shape;304;p48"/>
            <p:cNvPicPr preferRelativeResize="0"/>
            <p:nvPr/>
          </p:nvPicPr>
          <p:blipFill>
            <a:blip r:embed="rId5">
              <a:alphaModFix/>
            </a:blip>
            <a:stretch>
              <a:fillRect/>
            </a:stretch>
          </p:blipFill>
          <p:spPr>
            <a:xfrm>
              <a:off x="1967800" y="3880912"/>
              <a:ext cx="4975549" cy="768750"/>
            </a:xfrm>
            <a:prstGeom prst="rect">
              <a:avLst/>
            </a:prstGeom>
            <a:noFill/>
            <a:ln>
              <a:noFill/>
            </a:ln>
            <a:effectLst>
              <a:outerShdw blurRad="57150" rotWithShape="0" algn="bl" dir="5400000" dist="19050">
                <a:srgbClr val="000000">
                  <a:alpha val="50000"/>
                </a:srgbClr>
              </a:outerShdw>
            </a:effectLst>
          </p:spPr>
        </p:pic>
        <p:pic>
          <p:nvPicPr>
            <p:cNvPr id="305" name="Google Shape;305;p48"/>
            <p:cNvPicPr preferRelativeResize="0"/>
            <p:nvPr/>
          </p:nvPicPr>
          <p:blipFill>
            <a:blip r:embed="rId6">
              <a:alphaModFix/>
            </a:blip>
            <a:stretch>
              <a:fillRect/>
            </a:stretch>
          </p:blipFill>
          <p:spPr>
            <a:xfrm>
              <a:off x="1972825" y="2883965"/>
              <a:ext cx="2757176" cy="935922"/>
            </a:xfrm>
            <a:prstGeom prst="rect">
              <a:avLst/>
            </a:prstGeom>
            <a:noFill/>
            <a:ln>
              <a:noFill/>
            </a:ln>
            <a:effectLst>
              <a:outerShdw blurRad="57150" rotWithShape="0" algn="bl" dir="5400000" dist="19050">
                <a:srgbClr val="000000">
                  <a:alpha val="50000"/>
                </a:srgbClr>
              </a:outerShdw>
            </a:effectLst>
          </p:spPr>
        </p:pic>
        <p:pic>
          <p:nvPicPr>
            <p:cNvPr id="306" name="Google Shape;306;p48"/>
            <p:cNvPicPr preferRelativeResize="0"/>
            <p:nvPr/>
          </p:nvPicPr>
          <p:blipFill>
            <a:blip r:embed="rId7">
              <a:alphaModFix/>
            </a:blip>
            <a:stretch>
              <a:fillRect/>
            </a:stretch>
          </p:blipFill>
          <p:spPr>
            <a:xfrm>
              <a:off x="1972833" y="1672043"/>
              <a:ext cx="2757160" cy="115255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idx="1" type="body"/>
          </p:nvPr>
        </p:nvSpPr>
        <p:spPr>
          <a:xfrm>
            <a:off x="195650" y="994500"/>
            <a:ext cx="8804100" cy="1707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228600" lIns="274300" spcFirstLastPara="1" rIns="274300" wrap="square" tIns="228600">
            <a:noAutofit/>
          </a:bodyPr>
          <a:lstStyle/>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Contact us at:  </a:t>
            </a:r>
            <a:r>
              <a:rPr lang="en" sz="1300" u="sng">
                <a:solidFill>
                  <a:schemeClr val="hlink"/>
                </a:solidFill>
                <a:latin typeface="Twentieth Century"/>
                <a:ea typeface="Twentieth Century"/>
                <a:cs typeface="Twentieth Century"/>
                <a:sym typeface="Twentieth Century"/>
                <a:hlinkClick r:id="rId3"/>
              </a:rPr>
              <a:t>ospo@utlists.utexas.edu</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Visit our website: </a:t>
            </a:r>
            <a:r>
              <a:rPr lang="en" sz="1300" u="sng">
                <a:solidFill>
                  <a:schemeClr val="hlink"/>
                </a:solidFill>
                <a:latin typeface="Twentieth Century"/>
                <a:ea typeface="Twentieth Century"/>
                <a:cs typeface="Twentieth Century"/>
                <a:sym typeface="Twentieth Century"/>
                <a:hlinkClick r:id="rId4"/>
              </a:rPr>
              <a:t>www.opensource.utexas.edu</a:t>
            </a:r>
            <a:r>
              <a:rPr lang="en" sz="1300">
                <a:latin typeface="Twentieth Century"/>
                <a:ea typeface="Twentieth Century"/>
                <a:cs typeface="Twentieth Century"/>
                <a:sym typeface="Twentieth Century"/>
              </a:rPr>
              <a:t> (or us QR code below)</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Sign up to receive emails: </a:t>
            </a:r>
            <a:r>
              <a:rPr lang="en" sz="1300" u="sng">
                <a:solidFill>
                  <a:schemeClr val="hlink"/>
                </a:solidFill>
                <a:latin typeface="Twentieth Century"/>
                <a:ea typeface="Twentieth Century"/>
                <a:cs typeface="Twentieth Century"/>
                <a:sym typeface="Twentieth Century"/>
                <a:hlinkClick r:id="rId5"/>
              </a:rPr>
              <a:t>https://utlists.utexas.edu/sympa/subscribe/ospo.announce</a:t>
            </a:r>
            <a:r>
              <a:rPr lang="en" sz="1300">
                <a:latin typeface="Twentieth Century"/>
                <a:ea typeface="Twentieth Century"/>
                <a:cs typeface="Twentieth Century"/>
                <a:sym typeface="Twentieth Century"/>
              </a:rPr>
              <a:t> </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Book a consultation: </a:t>
            </a:r>
            <a:r>
              <a:rPr lang="en" sz="1300" u="sng">
                <a:solidFill>
                  <a:schemeClr val="hlink"/>
                </a:solidFill>
                <a:latin typeface="Twentieth Century"/>
                <a:ea typeface="Twentieth Century"/>
                <a:cs typeface="Twentieth Century"/>
                <a:sym typeface="Twentieth Century"/>
                <a:hlinkClick r:id="rId6"/>
              </a:rPr>
              <a:t>https://outlook.office365.com/book/UTOSPOOpenSourceSoftwareConsultation@utexas.onmicrosoft.com/</a:t>
            </a:r>
            <a:r>
              <a:rPr lang="en" sz="1300">
                <a:latin typeface="Twentieth Century"/>
                <a:ea typeface="Twentieth Century"/>
                <a:cs typeface="Twentieth Century"/>
                <a:sym typeface="Twentieth Century"/>
              </a:rPr>
              <a:t> </a:t>
            </a:r>
            <a:endParaRPr sz="1300">
              <a:latin typeface="Twentieth Century"/>
              <a:ea typeface="Twentieth Century"/>
              <a:cs typeface="Twentieth Century"/>
              <a:sym typeface="Twentieth Century"/>
            </a:endParaRPr>
          </a:p>
        </p:txBody>
      </p:sp>
      <p:pic>
        <p:nvPicPr>
          <p:cNvPr id="312" name="Google Shape;312;p49"/>
          <p:cNvPicPr preferRelativeResize="0"/>
          <p:nvPr/>
        </p:nvPicPr>
        <p:blipFill>
          <a:blip r:embed="rId7">
            <a:alphaModFix/>
          </a:blip>
          <a:stretch>
            <a:fillRect/>
          </a:stretch>
        </p:blipFill>
        <p:spPr>
          <a:xfrm>
            <a:off x="1824250" y="2843400"/>
            <a:ext cx="2057399" cy="2057399"/>
          </a:xfrm>
          <a:prstGeom prst="rect">
            <a:avLst/>
          </a:prstGeom>
          <a:noFill/>
          <a:ln>
            <a:noFill/>
          </a:ln>
          <a:effectLst>
            <a:outerShdw blurRad="57150" rotWithShape="0" algn="bl" dir="5400000" dist="19050">
              <a:srgbClr val="000000">
                <a:alpha val="50000"/>
              </a:srgbClr>
            </a:outerShdw>
          </a:effectLst>
        </p:spPr>
      </p:pic>
      <p:sp>
        <p:nvSpPr>
          <p:cNvPr id="313" name="Google Shape;313;p4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How to Connect</a:t>
            </a:r>
            <a:endParaRPr b="1" sz="3000">
              <a:solidFill>
                <a:schemeClr val="lt1"/>
              </a:solidFill>
              <a:latin typeface="Twentieth Century"/>
              <a:ea typeface="Twentieth Century"/>
              <a:cs typeface="Twentieth Century"/>
              <a:sym typeface="Twentieth Century"/>
            </a:endParaRPr>
          </a:p>
        </p:txBody>
      </p:sp>
      <p:pic>
        <p:nvPicPr>
          <p:cNvPr id="314" name="Google Shape;314;p49"/>
          <p:cNvPicPr preferRelativeResize="0"/>
          <p:nvPr/>
        </p:nvPicPr>
        <p:blipFill>
          <a:blip r:embed="rId8">
            <a:alphaModFix/>
          </a:blip>
          <a:stretch>
            <a:fillRect/>
          </a:stretch>
        </p:blipFill>
        <p:spPr>
          <a:xfrm>
            <a:off x="4572775" y="2843400"/>
            <a:ext cx="2612255" cy="205740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Upcoming Spring Workshops &amp; Events</a:t>
            </a:r>
            <a:endParaRPr b="1" sz="3000">
              <a:solidFill>
                <a:schemeClr val="lt1"/>
              </a:solidFill>
              <a:latin typeface="Twentieth Century"/>
              <a:ea typeface="Twentieth Century"/>
              <a:cs typeface="Twentieth Century"/>
              <a:sym typeface="Twentieth Century"/>
            </a:endParaRPr>
          </a:p>
        </p:txBody>
      </p:sp>
      <p:sp>
        <p:nvSpPr>
          <p:cNvPr id="320" name="Google Shape;320;p50"/>
          <p:cNvSpPr txBox="1"/>
          <p:nvPr/>
        </p:nvSpPr>
        <p:spPr>
          <a:xfrm>
            <a:off x="2806500" y="3495975"/>
            <a:ext cx="6180300" cy="1398300"/>
          </a:xfrm>
          <a:prstGeom prst="rect">
            <a:avLst/>
          </a:prstGeom>
          <a:solidFill>
            <a:schemeClr val="lt1"/>
          </a:solidFill>
          <a:ln>
            <a:noFill/>
          </a:ln>
        </p:spPr>
        <p:txBody>
          <a:bodyPr anchorCtr="0" anchor="t" bIns="182875" lIns="182875" spcFirstLastPara="1" rIns="182875" wrap="square" tIns="182875">
            <a:noAutofit/>
          </a:bodyPr>
          <a:lstStyle/>
          <a:p>
            <a:pPr indent="0" lvl="0" marL="0" rtl="0" algn="l">
              <a:lnSpc>
                <a:spcPct val="125000"/>
              </a:lnSpc>
              <a:spcBef>
                <a:spcPts val="0"/>
              </a:spcBef>
              <a:spcAft>
                <a:spcPts val="0"/>
              </a:spcAft>
              <a:buClr>
                <a:schemeClr val="dk1"/>
              </a:buClr>
              <a:buSzPts val="1100"/>
              <a:buFont typeface="Arial"/>
              <a:buNone/>
            </a:pPr>
            <a:r>
              <a:t/>
            </a:r>
            <a:endParaRPr b="1">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What		</a:t>
            </a:r>
            <a:r>
              <a:rPr lang="en">
                <a:latin typeface="Twentieth Century"/>
                <a:ea typeface="Twentieth Century"/>
                <a:cs typeface="Twentieth Century"/>
                <a:sym typeface="Twentieth Century"/>
              </a:rPr>
              <a:t>Comprehensive introduction to key UT research computing resources</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When		</a:t>
            </a:r>
            <a:r>
              <a:rPr lang="en">
                <a:latin typeface="Twentieth Century"/>
                <a:ea typeface="Twentieth Century"/>
                <a:cs typeface="Twentieth Century"/>
                <a:sym typeface="Twentieth Century"/>
              </a:rPr>
              <a:t>Fri. April 4th 2025, 10am - 12pm</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Where	</a:t>
            </a:r>
            <a:r>
              <a:rPr lang="en" u="sng">
                <a:solidFill>
                  <a:srgbClr val="0097A7"/>
                </a:solidFill>
                <a:latin typeface="Twentieth Century"/>
                <a:ea typeface="Twentieth Century"/>
                <a:cs typeface="Twentieth Century"/>
                <a:sym typeface="Twentieth Century"/>
                <a:hlinkClick r:id="rId3">
                  <a:extLst>
                    <a:ext uri="{A12FA001-AC4F-418D-AE19-62706E023703}">
                      <ahyp:hlinkClr val="tx"/>
                    </a:ext>
                  </a:extLst>
                </a:hlinkClick>
              </a:rPr>
              <a:t>PCL Scholars Lab</a:t>
            </a:r>
            <a:r>
              <a:rPr lang="en">
                <a:solidFill>
                  <a:srgbClr val="000000"/>
                </a:solidFill>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sp>
        <p:nvSpPr>
          <p:cNvPr id="321" name="Google Shape;321;p50"/>
          <p:cNvSpPr txBox="1"/>
          <p:nvPr/>
        </p:nvSpPr>
        <p:spPr>
          <a:xfrm>
            <a:off x="2781300" y="1178100"/>
            <a:ext cx="6230700" cy="190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b="1" sz="2100">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What		</a:t>
            </a:r>
            <a:r>
              <a:rPr lang="en">
                <a:latin typeface="Twentieth Century"/>
                <a:ea typeface="Twentieth Century"/>
                <a:cs typeface="Twentieth Century"/>
                <a:sym typeface="Twentieth Century"/>
              </a:rPr>
              <a:t>Workshops covering research data practices and software</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When		</a:t>
            </a:r>
            <a:r>
              <a:rPr lang="en">
                <a:latin typeface="Twentieth Century"/>
                <a:ea typeface="Twentieth Century"/>
                <a:cs typeface="Twentieth Century"/>
                <a:sym typeface="Twentieth Century"/>
              </a:rPr>
              <a:t>On the following dates: 1/31, 2/11, 2/12, 2/13, 2/14, and 2/28</a:t>
            </a:r>
            <a:endParaRPr sz="1300">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Time		</a:t>
            </a:r>
            <a:r>
              <a:rPr lang="en">
                <a:latin typeface="Twentieth Century"/>
                <a:ea typeface="Twentieth Century"/>
                <a:cs typeface="Twentieth Century"/>
                <a:sym typeface="Twentieth Century"/>
              </a:rPr>
              <a:t>12pm - 1:15pm</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Where	</a:t>
            </a:r>
            <a:r>
              <a:rPr lang="en">
                <a:latin typeface="Twentieth Century"/>
                <a:ea typeface="Twentieth Century"/>
                <a:cs typeface="Twentieth Century"/>
                <a:sym typeface="Twentieth Century"/>
              </a:rPr>
              <a:t>Zoom (all dates) / </a:t>
            </a:r>
            <a:r>
              <a:rPr lang="en" u="sng">
                <a:solidFill>
                  <a:srgbClr val="0097A7"/>
                </a:solidFill>
                <a:latin typeface="Twentieth Century"/>
                <a:ea typeface="Twentieth Century"/>
                <a:cs typeface="Twentieth Century"/>
                <a:sym typeface="Twentieth Century"/>
                <a:hlinkClick r:id="rId4">
                  <a:extLst>
                    <a:ext uri="{A12FA001-AC4F-418D-AE19-62706E023703}">
                      <ahyp:hlinkClr val="tx"/>
                    </a:ext>
                  </a:extLst>
                </a:hlinkClick>
              </a:rPr>
              <a:t>PCL Scholars Lab</a:t>
            </a:r>
            <a:r>
              <a:rPr lang="en">
                <a:latin typeface="Twentieth Century"/>
                <a:ea typeface="Twentieth Century"/>
                <a:cs typeface="Twentieth Century"/>
                <a:sym typeface="Twentieth Century"/>
              </a:rPr>
              <a:t> (select dates)</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More info</a:t>
            </a:r>
            <a:r>
              <a:rPr lang="en">
                <a:latin typeface="Twentieth Century"/>
                <a:ea typeface="Twentieth Century"/>
                <a:cs typeface="Twentieth Century"/>
                <a:sym typeface="Twentieth Century"/>
              </a:rPr>
              <a:t>	</a:t>
            </a:r>
            <a:r>
              <a:rPr lang="en" u="sng">
                <a:solidFill>
                  <a:srgbClr val="0097A7"/>
                </a:solidFill>
                <a:latin typeface="Twentieth Century"/>
                <a:ea typeface="Twentieth Century"/>
                <a:cs typeface="Twentieth Century"/>
                <a:sym typeface="Twentieth Century"/>
                <a:hlinkClick r:id="rId5">
                  <a:extLst>
                    <a:ext uri="{A12FA001-AC4F-418D-AE19-62706E023703}">
                      <ahyp:hlinkClr val="tx"/>
                    </a:ext>
                  </a:extLst>
                </a:hlinkClick>
              </a:rPr>
              <a:t>https://guides.lib.utexas.edu/data-and-donuts</a:t>
            </a:r>
            <a:r>
              <a:rPr lang="en">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pic>
        <p:nvPicPr>
          <p:cNvPr id="322" name="Google Shape;322;p50"/>
          <p:cNvPicPr preferRelativeResize="0"/>
          <p:nvPr/>
        </p:nvPicPr>
        <p:blipFill>
          <a:blip r:embed="rId6">
            <a:alphaModFix/>
          </a:blip>
          <a:stretch>
            <a:fillRect/>
          </a:stretch>
        </p:blipFill>
        <p:spPr>
          <a:xfrm>
            <a:off x="132275" y="1727875"/>
            <a:ext cx="2523574" cy="693900"/>
          </a:xfrm>
          <a:prstGeom prst="rect">
            <a:avLst/>
          </a:prstGeom>
          <a:noFill/>
          <a:ln>
            <a:noFill/>
          </a:ln>
        </p:spPr>
      </p:pic>
      <p:sp>
        <p:nvSpPr>
          <p:cNvPr id="323" name="Google Shape;323;p50"/>
          <p:cNvSpPr txBox="1"/>
          <p:nvPr/>
        </p:nvSpPr>
        <p:spPr>
          <a:xfrm>
            <a:off x="2876879" y="1263496"/>
            <a:ext cx="3809400" cy="327600"/>
          </a:xfrm>
          <a:prstGeom prst="rect">
            <a:avLst/>
          </a:prstGeom>
          <a:solidFill>
            <a:srgbClr val="274E13"/>
          </a:solid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1900">
                <a:solidFill>
                  <a:schemeClr val="lt1"/>
                </a:solidFill>
                <a:latin typeface="Twentieth Century"/>
                <a:ea typeface="Twentieth Century"/>
                <a:cs typeface="Twentieth Century"/>
                <a:sym typeface="Twentieth Century"/>
              </a:rPr>
              <a:t>Data &amp; Donuts Workshop Series</a:t>
            </a:r>
            <a:endParaRPr b="1" sz="1900">
              <a:solidFill>
                <a:schemeClr val="lt1"/>
              </a:solidFill>
              <a:latin typeface="Twentieth Century"/>
              <a:ea typeface="Twentieth Century"/>
              <a:cs typeface="Twentieth Century"/>
              <a:sym typeface="Twentieth Century"/>
            </a:endParaRPr>
          </a:p>
        </p:txBody>
      </p:sp>
      <p:sp>
        <p:nvSpPr>
          <p:cNvPr id="324" name="Google Shape;324;p50"/>
          <p:cNvSpPr txBox="1"/>
          <p:nvPr/>
        </p:nvSpPr>
        <p:spPr>
          <a:xfrm>
            <a:off x="2891275" y="3612425"/>
            <a:ext cx="3809400" cy="327600"/>
          </a:xfrm>
          <a:prstGeom prst="rect">
            <a:avLst/>
          </a:prstGeom>
          <a:solidFill>
            <a:srgbClr val="274E13"/>
          </a:solid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1900">
                <a:solidFill>
                  <a:schemeClr val="lt1"/>
                </a:solidFill>
                <a:latin typeface="Twentieth Century"/>
                <a:ea typeface="Twentieth Century"/>
                <a:cs typeface="Twentieth Century"/>
                <a:sym typeface="Twentieth Century"/>
              </a:rPr>
              <a:t>Research Computing Resource Fair</a:t>
            </a:r>
            <a:endParaRPr b="1" sz="19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390906" y="336803"/>
            <a:ext cx="9916800" cy="603600"/>
          </a:xfrm>
          <a:prstGeom prst="rect">
            <a:avLst/>
          </a:prstGeom>
          <a:solidFill>
            <a:srgbClr val="BF57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0" lvl="0" marL="685800" rtl="0" algn="l">
              <a:lnSpc>
                <a:spcPct val="90000"/>
              </a:lnSpc>
              <a:spcBef>
                <a:spcPts val="0"/>
              </a:spcBef>
              <a:spcAft>
                <a:spcPts val="0"/>
              </a:spcAft>
              <a:buClr>
                <a:schemeClr val="dk1"/>
              </a:buClr>
              <a:buSzPts val="2700"/>
              <a:buFont typeface="Rockwell"/>
              <a:buNone/>
            </a:pPr>
            <a:r>
              <a:rPr b="1" lang="en" sz="2900">
                <a:solidFill>
                  <a:schemeClr val="lt1"/>
                </a:solidFill>
              </a:rPr>
              <a:t>Workshop Wrap Up</a:t>
            </a:r>
            <a:endParaRPr b="1" sz="2900">
              <a:solidFill>
                <a:schemeClr val="lt1"/>
              </a:solidFill>
              <a:latin typeface="Twentieth Century"/>
              <a:ea typeface="Twentieth Century"/>
              <a:cs typeface="Twentieth Century"/>
              <a:sym typeface="Twentieth Century"/>
            </a:endParaRPr>
          </a:p>
        </p:txBody>
      </p:sp>
      <p:sp>
        <p:nvSpPr>
          <p:cNvPr id="330" name="Google Shape;330;p51"/>
          <p:cNvSpPr txBox="1"/>
          <p:nvPr>
            <p:ph idx="1" type="body"/>
          </p:nvPr>
        </p:nvSpPr>
        <p:spPr>
          <a:xfrm>
            <a:off x="547050" y="1207200"/>
            <a:ext cx="7887300" cy="3588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34275" lIns="155425" spcFirstLastPara="1" rIns="68575" wrap="square" tIns="182875">
            <a:noAutofit/>
          </a:bodyPr>
          <a:lstStyle/>
          <a:p>
            <a:pPr indent="-514350" lvl="0" marL="628650" rtl="0" algn="l">
              <a:lnSpc>
                <a:spcPct val="200000"/>
              </a:lnSpc>
              <a:spcBef>
                <a:spcPts val="0"/>
              </a:spcBef>
              <a:spcAft>
                <a:spcPts val="0"/>
              </a:spcAft>
              <a:buSzPts val="1800"/>
              <a:buFont typeface="Twentieth Century"/>
              <a:buChar char="➔"/>
            </a:pPr>
            <a:r>
              <a:rPr lang="en" sz="1800">
                <a:solidFill>
                  <a:srgbClr val="000000"/>
                </a:solidFill>
                <a:latin typeface="Twentieth Century"/>
                <a:ea typeface="Twentieth Century"/>
                <a:cs typeface="Twentieth Century"/>
                <a:sym typeface="Twentieth Century"/>
              </a:rPr>
              <a:t>Thank you for attending!</a:t>
            </a:r>
            <a:endParaRPr sz="1800">
              <a:solidFill>
                <a:srgbClr val="000000"/>
              </a:solidFill>
              <a:latin typeface="Twentieth Century"/>
              <a:ea typeface="Twentieth Century"/>
              <a:cs typeface="Twentieth Century"/>
              <a:sym typeface="Twentieth Century"/>
            </a:endParaRPr>
          </a:p>
          <a:p>
            <a:pPr indent="-514350" lvl="0" marL="628650" rtl="0" algn="l">
              <a:lnSpc>
                <a:spcPct val="200000"/>
              </a:lnSpc>
              <a:spcBef>
                <a:spcPts val="0"/>
              </a:spcBef>
              <a:spcAft>
                <a:spcPts val="0"/>
              </a:spcAft>
              <a:buClr>
                <a:srgbClr val="000000"/>
              </a:buClr>
              <a:buSzPts val="1800"/>
              <a:buFont typeface="Twentieth Century"/>
              <a:buChar char="➔"/>
            </a:pPr>
            <a:r>
              <a:rPr lang="en" sz="1800">
                <a:solidFill>
                  <a:srgbClr val="000000"/>
                </a:solidFill>
                <a:latin typeface="Twentieth Century"/>
                <a:ea typeface="Twentieth Century"/>
                <a:cs typeface="Twentieth Century"/>
                <a:sym typeface="Twentieth Century"/>
              </a:rPr>
              <a:t>Any questions?</a:t>
            </a:r>
            <a:endParaRPr sz="1800">
              <a:solidFill>
                <a:srgbClr val="000000"/>
              </a:solidFill>
              <a:latin typeface="Twentieth Century"/>
              <a:ea typeface="Twentieth Century"/>
              <a:cs typeface="Twentieth Century"/>
              <a:sym typeface="Twentieth Century"/>
            </a:endParaRPr>
          </a:p>
          <a:p>
            <a:pPr indent="-514350" lvl="0" marL="628650" rtl="0" algn="l">
              <a:lnSpc>
                <a:spcPct val="200000"/>
              </a:lnSpc>
              <a:spcBef>
                <a:spcPts val="0"/>
              </a:spcBef>
              <a:spcAft>
                <a:spcPts val="0"/>
              </a:spcAft>
              <a:buClr>
                <a:srgbClr val="000000"/>
              </a:buClr>
              <a:buSzPts val="1800"/>
              <a:buFont typeface="Twentieth Century"/>
              <a:buChar char="➔"/>
            </a:pPr>
            <a:r>
              <a:rPr lang="en" sz="1800">
                <a:solidFill>
                  <a:srgbClr val="000000"/>
                </a:solidFill>
                <a:latin typeface="Twentieth Century"/>
                <a:ea typeface="Twentieth Century"/>
                <a:cs typeface="Twentieth Century"/>
                <a:sym typeface="Twentieth Century"/>
              </a:rPr>
              <a:t>Please provide Day 2 feedback in the shared notes document at </a:t>
            </a:r>
            <a:r>
              <a:rPr lang="en" sz="1800" u="sng">
                <a:solidFill>
                  <a:srgbClr val="0097A7"/>
                </a:solidFill>
                <a:latin typeface="Twentieth Century"/>
                <a:ea typeface="Twentieth Century"/>
                <a:cs typeface="Twentieth Century"/>
                <a:sym typeface="Twentieth Century"/>
                <a:hlinkClick r:id="rId3">
                  <a:extLst>
                    <a:ext uri="{A12FA001-AC4F-418D-AE19-62706E023703}">
                      <ahyp:hlinkClr val="tx"/>
                    </a:ext>
                  </a:extLst>
                </a:hlinkClick>
              </a:rPr>
              <a:t>https://bit.ly/ipw-jan2025</a:t>
            </a:r>
            <a:endParaRPr sz="1800">
              <a:solidFill>
                <a:srgbClr val="000000"/>
              </a:solidFill>
              <a:latin typeface="Twentieth Century"/>
              <a:ea typeface="Twentieth Century"/>
              <a:cs typeface="Twentieth Century"/>
              <a:sym typeface="Twentieth Century"/>
            </a:endParaRPr>
          </a:p>
        </p:txBody>
      </p:sp>
      <p:pic>
        <p:nvPicPr>
          <p:cNvPr id="331" name="Google Shape;331;p51"/>
          <p:cNvPicPr preferRelativeResize="0"/>
          <p:nvPr/>
        </p:nvPicPr>
        <p:blipFill>
          <a:blip r:embed="rId4">
            <a:alphaModFix/>
          </a:blip>
          <a:stretch>
            <a:fillRect/>
          </a:stretch>
        </p:blipFill>
        <p:spPr>
          <a:xfrm>
            <a:off x="4672625" y="2902975"/>
            <a:ext cx="1656949" cy="1656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idx="1" type="body"/>
          </p:nvPr>
        </p:nvSpPr>
        <p:spPr>
          <a:xfrm>
            <a:off x="337650" y="911325"/>
            <a:ext cx="8468700" cy="4153200"/>
          </a:xfrm>
          <a:prstGeom prst="rect">
            <a:avLst/>
          </a:prstGeom>
          <a:noFill/>
          <a:ln>
            <a:noFill/>
          </a:ln>
        </p:spPr>
        <p:txBody>
          <a:bodyPr anchorCtr="0" anchor="t" bIns="91425" lIns="91425" spcFirstLastPara="1" rIns="91425" wrap="square" tIns="91425">
            <a:normAutofit lnSpcReduction="20000"/>
          </a:bodyPr>
          <a:lstStyle/>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Data Lab </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Data and Donuts</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Digital Humanities Workshops</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DH Day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More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1043">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Project Rooms </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Digital Scholarship related projects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Reservable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935">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Scan Tech Studio</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Supports Optical Character Recognition and Handwritten Text Recognition</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Scanners and PC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Reservable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991">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Digital Scholarship Consultation </a:t>
            </a:r>
            <a:endParaRPr b="1" sz="1700">
              <a:solidFill>
                <a:schemeClr val="dk1"/>
              </a:solidFill>
              <a:latin typeface="Twentieth Century"/>
              <a:ea typeface="Twentieth Century"/>
              <a:cs typeface="Twentieth Century"/>
              <a:sym typeface="Twentieth Century"/>
            </a:endParaRPr>
          </a:p>
        </p:txBody>
      </p:sp>
      <p:sp>
        <p:nvSpPr>
          <p:cNvPr id="155" name="Google Shape;155;p30"/>
          <p:cNvSpPr txBox="1"/>
          <p:nvPr>
            <p:ph type="title"/>
          </p:nvPr>
        </p:nvSpPr>
        <p:spPr>
          <a:xfrm>
            <a:off x="227225" y="-456"/>
            <a:ext cx="88452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b="1" lang="en" sz="3600">
                <a:solidFill>
                  <a:schemeClr val="dk1"/>
                </a:solidFill>
                <a:latin typeface="Twentieth Century"/>
                <a:ea typeface="Twentieth Century"/>
                <a:cs typeface="Twentieth Century"/>
                <a:sym typeface="Twentieth Century"/>
              </a:rPr>
              <a:t>Utilizing the Scholars Lab</a:t>
            </a:r>
            <a:endParaRPr b="1" sz="3600">
              <a:solidFill>
                <a:schemeClr val="dk1"/>
              </a:solidFill>
              <a:latin typeface="Twentieth Century"/>
              <a:ea typeface="Twentieth Century"/>
              <a:cs typeface="Twentieth Century"/>
              <a:sym typeface="Twentieth Century"/>
            </a:endParaRPr>
          </a:p>
        </p:txBody>
      </p:sp>
      <p:pic>
        <p:nvPicPr>
          <p:cNvPr id="156" name="Google Shape;156;p30"/>
          <p:cNvPicPr preferRelativeResize="0"/>
          <p:nvPr/>
        </p:nvPicPr>
        <p:blipFill>
          <a:blip r:embed="rId3">
            <a:alphaModFix/>
          </a:blip>
          <a:stretch>
            <a:fillRect/>
          </a:stretch>
        </p:blipFill>
        <p:spPr>
          <a:xfrm>
            <a:off x="4572000" y="977574"/>
            <a:ext cx="4226724" cy="2284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226400" y="77825"/>
            <a:ext cx="87654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b="1" lang="en" sz="3200">
                <a:solidFill>
                  <a:schemeClr val="dk1"/>
                </a:solidFill>
                <a:latin typeface="Twentieth Century"/>
                <a:ea typeface="Twentieth Century"/>
                <a:cs typeface="Twentieth Century"/>
                <a:sym typeface="Twentieth Century"/>
              </a:rPr>
              <a:t>Logistics</a:t>
            </a:r>
            <a:endParaRPr b="1" sz="3200">
              <a:solidFill>
                <a:schemeClr val="dk1"/>
              </a:solidFill>
              <a:latin typeface="Twentieth Century"/>
              <a:ea typeface="Twentieth Century"/>
              <a:cs typeface="Twentieth Century"/>
              <a:sym typeface="Twentieth Century"/>
            </a:endParaRPr>
          </a:p>
        </p:txBody>
      </p:sp>
      <p:sp>
        <p:nvSpPr>
          <p:cNvPr id="162" name="Google Shape;162;p31"/>
          <p:cNvSpPr txBox="1"/>
          <p:nvPr>
            <p:ph idx="1" type="body"/>
          </p:nvPr>
        </p:nvSpPr>
        <p:spPr>
          <a:xfrm>
            <a:off x="398775" y="981800"/>
            <a:ext cx="5882400" cy="3673500"/>
          </a:xfrm>
          <a:prstGeom prst="rect">
            <a:avLst/>
          </a:prstGeom>
          <a:noFill/>
          <a:ln>
            <a:noFill/>
          </a:ln>
        </p:spPr>
        <p:txBody>
          <a:bodyPr anchorCtr="0" anchor="t" bIns="91425" lIns="91425" spcFirstLastPara="1" rIns="91425" wrap="square" tIns="91425">
            <a:noAutofit/>
          </a:bodyPr>
          <a:lstStyle/>
          <a:p>
            <a:pPr indent="-342900" lvl="0" marL="457200" rtl="0" algn="l">
              <a:lnSpc>
                <a:spcPct val="170000"/>
              </a:lnSpc>
              <a:spcBef>
                <a:spcPts val="0"/>
              </a:spcBef>
              <a:spcAft>
                <a:spcPts val="0"/>
              </a:spcAft>
              <a:buClr>
                <a:schemeClr val="dk1"/>
              </a:buClr>
              <a:buSzPts val="1800"/>
              <a:buFont typeface="Twentieth Century"/>
              <a:buChar char="➔"/>
            </a:pPr>
            <a:r>
              <a:rPr lang="en" u="sng">
                <a:solidFill>
                  <a:schemeClr val="accent5"/>
                </a:solidFill>
                <a:latin typeface="Twentieth Century"/>
                <a:ea typeface="Twentieth Century"/>
                <a:cs typeface="Twentieth Century"/>
                <a:sym typeface="Twentieth Century"/>
                <a:hlinkClick r:id="rId3">
                  <a:extLst>
                    <a:ext uri="{A12FA001-AC4F-418D-AE19-62706E023703}">
                      <ahyp:hlinkClr val="tx"/>
                    </a:ext>
                  </a:extLst>
                </a:hlinkClick>
              </a:rPr>
              <a:t>Shared notes document</a:t>
            </a:r>
            <a:r>
              <a:rPr lang="en">
                <a:solidFill>
                  <a:schemeClr val="dk1"/>
                </a:solidFill>
                <a:latin typeface="Twentieth Century"/>
                <a:ea typeface="Twentieth Century"/>
                <a:cs typeface="Twentieth Century"/>
                <a:sym typeface="Twentieth Century"/>
              </a:rPr>
              <a:t> (</a:t>
            </a:r>
            <a:r>
              <a:rPr lang="en" u="sng">
                <a:solidFill>
                  <a:schemeClr val="accent5"/>
                </a:solidFill>
                <a:latin typeface="Twentieth Century"/>
                <a:ea typeface="Twentieth Century"/>
                <a:cs typeface="Twentieth Century"/>
                <a:sym typeface="Twentieth Century"/>
                <a:hlinkClick r:id="rId4">
                  <a:extLst>
                    <a:ext uri="{A12FA001-AC4F-418D-AE19-62706E023703}">
                      <ahyp:hlinkClr val="tx"/>
                    </a:ext>
                  </a:extLst>
                </a:hlinkClick>
              </a:rPr>
              <a:t>https://bit.ly/ipw-jan2025</a:t>
            </a:r>
            <a:r>
              <a:rPr lang="en">
                <a:solidFill>
                  <a:schemeClr val="dk1"/>
                </a:solidFill>
                <a:latin typeface="Twentieth Century"/>
                <a:ea typeface="Twentieth Century"/>
                <a:cs typeface="Twentieth Century"/>
                <a:sym typeface="Twentieth Century"/>
              </a:rPr>
              <a:t>) </a:t>
            </a:r>
            <a:endParaRPr>
              <a:solidFill>
                <a:schemeClr val="dk1"/>
              </a:solidFill>
              <a:latin typeface="Twentieth Century"/>
              <a:ea typeface="Twentieth Century"/>
              <a:cs typeface="Twentieth Century"/>
              <a:sym typeface="Twentieth Century"/>
            </a:endParaRPr>
          </a:p>
          <a:p>
            <a:pPr indent="-330200" lvl="1" marL="914400" rtl="0" algn="l">
              <a:lnSpc>
                <a:spcPct val="170000"/>
              </a:lnSpc>
              <a:spcBef>
                <a:spcPts val="0"/>
              </a:spcBef>
              <a:spcAft>
                <a:spcPts val="0"/>
              </a:spcAft>
              <a:buClr>
                <a:schemeClr val="dk1"/>
              </a:buClr>
              <a:buSzPts val="1600"/>
              <a:buFont typeface="Twentieth Century"/>
              <a:buChar char="◆"/>
            </a:pPr>
            <a:r>
              <a:rPr lang="en" sz="1600">
                <a:solidFill>
                  <a:schemeClr val="dk1"/>
                </a:solidFill>
                <a:latin typeface="Twentieth Century"/>
                <a:ea typeface="Twentieth Century"/>
                <a:cs typeface="Twentieth Century"/>
                <a:sym typeface="Twentieth Century"/>
              </a:rPr>
              <a:t>Important URLs will be provided here</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Asking questions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Food</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Timing of breaks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Bathroom locations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Logging in to the computers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Workshop materials and slides will be posted on GitHub</a:t>
            </a:r>
            <a:endParaRPr>
              <a:solidFill>
                <a:schemeClr val="dk1"/>
              </a:solidFill>
              <a:latin typeface="Twentieth Century"/>
              <a:ea typeface="Twentieth Century"/>
              <a:cs typeface="Twentieth Century"/>
              <a:sym typeface="Twentieth Century"/>
            </a:endParaRPr>
          </a:p>
          <a:p>
            <a:pPr indent="0" lvl="0" marL="0" rtl="0" algn="l">
              <a:lnSpc>
                <a:spcPct val="170000"/>
              </a:lnSpc>
              <a:spcBef>
                <a:spcPts val="0"/>
              </a:spcBef>
              <a:spcAft>
                <a:spcPts val="0"/>
              </a:spcAft>
              <a:buNone/>
            </a:pPr>
            <a:r>
              <a:t/>
            </a:r>
            <a:endParaRPr>
              <a:solidFill>
                <a:schemeClr val="dk1"/>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a:solidFill>
                <a:schemeClr val="dk1"/>
              </a:solidFill>
            </a:endParaRPr>
          </a:p>
        </p:txBody>
      </p:sp>
      <p:sp>
        <p:nvSpPr>
          <p:cNvPr id="163" name="Google Shape;163;p31"/>
          <p:cNvSpPr txBox="1"/>
          <p:nvPr/>
        </p:nvSpPr>
        <p:spPr>
          <a:xfrm>
            <a:off x="6499025" y="3695025"/>
            <a:ext cx="22455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600">
                <a:solidFill>
                  <a:schemeClr val="dk1"/>
                </a:solidFill>
                <a:latin typeface="Twentieth Century"/>
                <a:ea typeface="Twentieth Century"/>
                <a:cs typeface="Twentieth Century"/>
                <a:sym typeface="Twentieth Century"/>
              </a:rPr>
              <a:t>QR code for shared </a:t>
            </a:r>
            <a:endParaRPr sz="1600">
              <a:solidFill>
                <a:schemeClr val="dk1"/>
              </a:solidFill>
              <a:latin typeface="Twentieth Century"/>
              <a:ea typeface="Twentieth Century"/>
              <a:cs typeface="Twentieth Century"/>
              <a:sym typeface="Twentieth Century"/>
            </a:endParaRPr>
          </a:p>
          <a:p>
            <a:pPr indent="0" lvl="0" marL="0" rtl="0" algn="ctr">
              <a:lnSpc>
                <a:spcPct val="100000"/>
              </a:lnSpc>
              <a:spcBef>
                <a:spcPts val="0"/>
              </a:spcBef>
              <a:spcAft>
                <a:spcPts val="0"/>
              </a:spcAft>
              <a:buNone/>
            </a:pPr>
            <a:r>
              <a:rPr lang="en" sz="1600">
                <a:solidFill>
                  <a:schemeClr val="dk1"/>
                </a:solidFill>
                <a:latin typeface="Twentieth Century"/>
                <a:ea typeface="Twentieth Century"/>
                <a:cs typeface="Twentieth Century"/>
                <a:sym typeface="Twentieth Century"/>
              </a:rPr>
              <a:t>notes document</a:t>
            </a:r>
            <a:endParaRPr sz="1200"/>
          </a:p>
        </p:txBody>
      </p:sp>
      <p:pic>
        <p:nvPicPr>
          <p:cNvPr id="164" name="Google Shape;164;p31"/>
          <p:cNvPicPr preferRelativeResize="0"/>
          <p:nvPr/>
        </p:nvPicPr>
        <p:blipFill>
          <a:blip r:embed="rId5">
            <a:alphaModFix/>
          </a:blip>
          <a:stretch>
            <a:fillRect/>
          </a:stretch>
        </p:blipFill>
        <p:spPr>
          <a:xfrm>
            <a:off x="6281175" y="1137000"/>
            <a:ext cx="2558024" cy="2558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Software Installation Support</a:t>
            </a:r>
            <a:endParaRPr b="1" sz="2500">
              <a:solidFill>
                <a:schemeClr val="lt1"/>
              </a:solidFill>
              <a:latin typeface="Twentieth Century"/>
              <a:ea typeface="Twentieth Century"/>
              <a:cs typeface="Twentieth Century"/>
              <a:sym typeface="Twentieth Century"/>
            </a:endParaRPr>
          </a:p>
        </p:txBody>
      </p:sp>
      <p:sp>
        <p:nvSpPr>
          <p:cNvPr id="171" name="Google Shape;171;p32"/>
          <p:cNvSpPr txBox="1"/>
          <p:nvPr>
            <p:ph idx="1" type="body"/>
          </p:nvPr>
        </p:nvSpPr>
        <p:spPr>
          <a:xfrm>
            <a:off x="134400" y="967248"/>
            <a:ext cx="8866200" cy="4011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228600">
            <a:noAutofit/>
          </a:bodyPr>
          <a:lstStyle/>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Python (</a:t>
            </a:r>
            <a:r>
              <a:rPr b="1" lang="en" sz="1400" u="sng">
                <a:solidFill>
                  <a:srgbClr val="1155CC"/>
                </a:solidFill>
                <a:latin typeface="Twentieth Century"/>
                <a:ea typeface="Twentieth Century"/>
                <a:cs typeface="Twentieth Century"/>
                <a:sym typeface="Twentieth Century"/>
                <a:hlinkClick r:id="rId3">
                  <a:extLst>
                    <a:ext uri="{A12FA001-AC4F-418D-AE19-62706E023703}">
                      <ahyp:hlinkClr val="tx"/>
                    </a:ext>
                  </a:extLst>
                </a:hlinkClick>
              </a:rPr>
              <a:t>https://www.python.org/downloads/</a:t>
            </a:r>
            <a:r>
              <a:rPr b="1"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Make sure you can install new Python packages using the Terminal (MacOS) or Command Prompt (Windows)</a:t>
            </a:r>
            <a:endParaRPr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the following command on your PC:     </a:t>
            </a:r>
            <a:r>
              <a:rPr b="1" lang="en" sz="1400">
                <a:latin typeface="Twentieth Century"/>
                <a:ea typeface="Twentieth Century"/>
                <a:cs typeface="Twentieth Century"/>
                <a:sym typeface="Twentieth Century"/>
              </a:rPr>
              <a:t>python -m pip install pandas</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the following command on your Mac:     </a:t>
            </a:r>
            <a:r>
              <a:rPr b="1" lang="en" sz="1400">
                <a:latin typeface="Twentieth Century"/>
                <a:ea typeface="Twentieth Century"/>
                <a:cs typeface="Twentieth Century"/>
                <a:sym typeface="Twentieth Century"/>
              </a:rPr>
              <a:t>python3 -m pip install pandas</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VSCode (</a:t>
            </a:r>
            <a:r>
              <a:rPr b="1" lang="en" sz="1400" u="sng">
                <a:solidFill>
                  <a:srgbClr val="1155CC"/>
                </a:solidFill>
                <a:latin typeface="Twentieth Century"/>
                <a:ea typeface="Twentieth Century"/>
                <a:cs typeface="Twentieth Century"/>
                <a:sym typeface="Twentieth Century"/>
                <a:hlinkClick r:id="rId4">
                  <a:extLst>
                    <a:ext uri="{A12FA001-AC4F-418D-AE19-62706E023703}">
                      <ahyp:hlinkClr val="tx"/>
                    </a:ext>
                  </a:extLst>
                </a:hlinkClick>
              </a:rPr>
              <a:t>https://code.visualstudio.com/download</a:t>
            </a:r>
            <a:r>
              <a:rPr b="1"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Create a new file with the extension .py (to designate the file as a Python script)</a:t>
            </a:r>
            <a:endParaRPr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clicking the play/run button in the upper right corner of VSCode to run the script</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Git </a:t>
            </a:r>
            <a:r>
              <a:rPr lang="en" sz="1400">
                <a:latin typeface="Twentieth Century"/>
                <a:ea typeface="Twentieth Century"/>
                <a:cs typeface="Twentieth Century"/>
                <a:sym typeface="Twentieth Century"/>
              </a:rPr>
              <a:t>(</a:t>
            </a:r>
            <a:r>
              <a:rPr b="1" lang="en" sz="1400" u="sng">
                <a:solidFill>
                  <a:schemeClr val="hlink"/>
                </a:solidFill>
                <a:latin typeface="Twentieth Century"/>
                <a:ea typeface="Twentieth Century"/>
                <a:cs typeface="Twentieth Century"/>
                <a:sym typeface="Twentieth Century"/>
                <a:hlinkClick r:id="rId5"/>
              </a:rPr>
              <a:t>https://git-scm.com/downloads</a:t>
            </a:r>
            <a:r>
              <a:rPr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Github Desktop (</a:t>
            </a:r>
            <a:r>
              <a:rPr b="1" lang="en" sz="1400" u="sng">
                <a:solidFill>
                  <a:srgbClr val="1155CC"/>
                </a:solidFill>
                <a:latin typeface="Twentieth Century"/>
                <a:ea typeface="Twentieth Century"/>
                <a:cs typeface="Twentieth Century"/>
                <a:sym typeface="Twentieth Century"/>
                <a:hlinkClick r:id="rId6">
                  <a:extLst>
                    <a:ext uri="{A12FA001-AC4F-418D-AE19-62706E023703}">
                      <ahyp:hlinkClr val="tx"/>
                    </a:ext>
                  </a:extLst>
                </a:hlinkClick>
              </a:rPr>
              <a:t>https://desktop.github.com/download/</a:t>
            </a:r>
            <a:r>
              <a:rPr b="1" lang="en" sz="1400">
                <a:latin typeface="Twentieth Century"/>
                <a:ea typeface="Twentieth Century"/>
                <a:cs typeface="Twentieth Century"/>
                <a:sym typeface="Twentieth Century"/>
              </a:rPr>
              <a:t>) </a:t>
            </a:r>
            <a:endParaRPr sz="1400">
              <a:latin typeface="Twentieth Century"/>
              <a:ea typeface="Twentieth Century"/>
              <a:cs typeface="Twentieth Century"/>
              <a:sym typeface="Twentieth Century"/>
            </a:endParaRPr>
          </a:p>
        </p:txBody>
      </p:sp>
      <p:sp>
        <p:nvSpPr>
          <p:cNvPr id="172" name="Google Shape;172;p32"/>
          <p:cNvSpPr txBox="1"/>
          <p:nvPr/>
        </p:nvSpPr>
        <p:spPr>
          <a:xfrm>
            <a:off x="6323675" y="4383200"/>
            <a:ext cx="2625000" cy="547500"/>
          </a:xfrm>
          <a:prstGeom prst="rect">
            <a:avLst/>
          </a:prstGeom>
          <a:solidFill>
            <a:srgbClr val="CC00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Calibri"/>
                <a:ea typeface="Calibri"/>
                <a:cs typeface="Calibri"/>
                <a:sym typeface="Calibri"/>
              </a:rPr>
              <a:t>See next slide for troubleshooting common issues</a:t>
            </a:r>
            <a:endParaRPr b="1">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Software Installation Common Issues</a:t>
            </a:r>
            <a:endParaRPr b="1" sz="2500">
              <a:solidFill>
                <a:schemeClr val="lt1"/>
              </a:solidFill>
              <a:latin typeface="Twentieth Century"/>
              <a:ea typeface="Twentieth Century"/>
              <a:cs typeface="Twentieth Century"/>
              <a:sym typeface="Twentieth Century"/>
            </a:endParaRPr>
          </a:p>
        </p:txBody>
      </p:sp>
      <p:sp>
        <p:nvSpPr>
          <p:cNvPr id="178" name="Google Shape;178;p33"/>
          <p:cNvSpPr txBox="1"/>
          <p:nvPr>
            <p:ph idx="1" type="body"/>
          </p:nvPr>
        </p:nvSpPr>
        <p:spPr>
          <a:xfrm>
            <a:off x="134400" y="948725"/>
            <a:ext cx="8866200" cy="3607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228600">
            <a:noAutofit/>
          </a:bodyPr>
          <a:lstStyle/>
          <a:p>
            <a:pPr indent="-330200" lvl="0" marL="457200" rtl="0" algn="l">
              <a:lnSpc>
                <a:spcPct val="115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Mac</a:t>
            </a:r>
            <a:endParaRPr b="1" sz="16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ISSUE</a:t>
            </a:r>
            <a:r>
              <a:rPr lang="en" sz="1100">
                <a:latin typeface="Twentieth Century"/>
                <a:ea typeface="Twentieth Century"/>
                <a:cs typeface="Twentieth Century"/>
                <a:sym typeface="Twentieth Century"/>
              </a:rPr>
              <a:t>: you cannot run a Python script in VS Code</a:t>
            </a:r>
            <a:endParaRPr sz="11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CAUSE</a:t>
            </a:r>
            <a:r>
              <a:rPr lang="en" sz="1100">
                <a:latin typeface="Twentieth Century"/>
                <a:ea typeface="Twentieth Century"/>
                <a:cs typeface="Twentieth Century"/>
                <a:sym typeface="Twentieth Century"/>
              </a:rPr>
              <a:t>: the </a:t>
            </a:r>
            <a:r>
              <a:rPr i="1" lang="en" sz="1100">
                <a:latin typeface="Twentieth Century"/>
                <a:ea typeface="Twentieth Century"/>
                <a:cs typeface="Twentieth Century"/>
                <a:sym typeface="Twentieth Century"/>
              </a:rPr>
              <a:t>Python default interpreter path </a:t>
            </a:r>
            <a:r>
              <a:rPr lang="en" sz="1100">
                <a:latin typeface="Twentieth Century"/>
                <a:ea typeface="Twentieth Century"/>
                <a:cs typeface="Twentieth Century"/>
                <a:sym typeface="Twentieth Century"/>
              </a:rPr>
              <a:t>is not set correctly</a:t>
            </a:r>
            <a:endParaRPr sz="11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SOLUTION</a:t>
            </a:r>
            <a:r>
              <a:rPr lang="en" sz="1100">
                <a:latin typeface="Twentieth Century"/>
                <a:ea typeface="Twentieth Century"/>
                <a:cs typeface="Twentieth Century"/>
                <a:sym typeface="Twentieth Century"/>
              </a:rPr>
              <a:t>: In VSCode go to </a:t>
            </a:r>
            <a:r>
              <a:rPr i="1" lang="en" sz="1100">
                <a:latin typeface="Twentieth Century"/>
                <a:ea typeface="Twentieth Century"/>
                <a:cs typeface="Twentieth Century"/>
                <a:sym typeface="Twentieth Century"/>
              </a:rPr>
              <a:t>File &gt; Preferences &gt; Settings and search for the Python default interpreter path </a:t>
            </a:r>
            <a:r>
              <a:rPr lang="en" sz="1100">
                <a:latin typeface="Twentieth Century"/>
                <a:ea typeface="Twentieth Century"/>
                <a:cs typeface="Twentieth Century"/>
                <a:sym typeface="Twentieth Century"/>
              </a:rPr>
              <a:t>setting - when you find it, update the the value to the correct Python interpreter path. If you don’t know the path to the interpreter, open your Terminal, type python3, import sys, and the run sys.executable</a:t>
            </a:r>
            <a:endParaRPr sz="1100">
              <a:latin typeface="Twentieth Century"/>
              <a:ea typeface="Twentieth Century"/>
              <a:cs typeface="Twentieth Century"/>
              <a:sym typeface="Twentieth Century"/>
            </a:endParaRPr>
          </a:p>
          <a:p>
            <a:pPr indent="0" lvl="0" marL="914400" rtl="0" algn="l">
              <a:lnSpc>
                <a:spcPct val="150000"/>
              </a:lnSpc>
              <a:spcBef>
                <a:spcPts val="0"/>
              </a:spcBef>
              <a:spcAft>
                <a:spcPts val="0"/>
              </a:spcAft>
              <a:buNone/>
            </a:pPr>
            <a:r>
              <a:t/>
            </a:r>
            <a:endParaRPr sz="100">
              <a:latin typeface="Twentieth Century"/>
              <a:ea typeface="Twentieth Century"/>
              <a:cs typeface="Twentieth Century"/>
              <a:sym typeface="Twentieth Century"/>
            </a:endParaRPr>
          </a:p>
          <a:p>
            <a:pPr indent="-330200" lvl="0" marL="457200" rtl="0" algn="l">
              <a:lnSpc>
                <a:spcPct val="150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PC</a:t>
            </a:r>
            <a:endParaRPr b="1" sz="16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ISSUE: </a:t>
            </a:r>
            <a:r>
              <a:rPr lang="en" sz="1100">
                <a:latin typeface="Twentieth Century"/>
                <a:ea typeface="Twentieth Century"/>
                <a:cs typeface="Twentieth Century"/>
                <a:sym typeface="Twentieth Century"/>
              </a:rPr>
              <a:t>trying to </a:t>
            </a:r>
            <a:r>
              <a:rPr i="1" lang="en" sz="1100">
                <a:latin typeface="Twentieth Century"/>
                <a:ea typeface="Twentieth Century"/>
                <a:cs typeface="Twentieth Century"/>
                <a:sym typeface="Twentieth Century"/>
              </a:rPr>
              <a:t>run python </a:t>
            </a:r>
            <a:r>
              <a:rPr lang="en" sz="1100">
                <a:latin typeface="Twentieth Century"/>
                <a:ea typeface="Twentieth Century"/>
                <a:cs typeface="Twentieth Century"/>
                <a:sym typeface="Twentieth Century"/>
              </a:rPr>
              <a:t>in the command prompt opens the Windows Store</a:t>
            </a:r>
            <a:endParaRPr sz="11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CAUSE: </a:t>
            </a:r>
            <a:r>
              <a:rPr lang="en" sz="1100">
                <a:latin typeface="Twentieth Century"/>
                <a:ea typeface="Twentieth Century"/>
                <a:cs typeface="Twentieth Century"/>
                <a:sym typeface="Twentieth Century"/>
              </a:rPr>
              <a:t>the directory containing your Python interpreter is not correctly listed in your system Environment Variables’ </a:t>
            </a:r>
            <a:r>
              <a:rPr i="1" lang="en" sz="1100">
                <a:latin typeface="Twentieth Century"/>
                <a:ea typeface="Twentieth Century"/>
                <a:cs typeface="Twentieth Century"/>
                <a:sym typeface="Twentieth Century"/>
              </a:rPr>
              <a:t>path </a:t>
            </a:r>
            <a:r>
              <a:rPr lang="en" sz="1100">
                <a:latin typeface="Twentieth Century"/>
                <a:ea typeface="Twentieth Century"/>
                <a:cs typeface="Twentieth Century"/>
                <a:sym typeface="Twentieth Century"/>
              </a:rPr>
              <a:t>listing</a:t>
            </a:r>
            <a:endParaRPr sz="11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SOLUTION: </a:t>
            </a:r>
            <a:r>
              <a:rPr lang="en" sz="1100">
                <a:latin typeface="Twentieth Century"/>
                <a:ea typeface="Twentieth Century"/>
                <a:cs typeface="Twentieth Century"/>
                <a:sym typeface="Twentieth Century"/>
              </a:rPr>
              <a:t>use the full path to your Python interpreter in the Command Prompt. If you don’t know the path to the interpreter search on your file system until you find out where it is installed and then use the full path wrapped in quotation marks in the command prompt (e.g. use 'C:\\Program Files\\python\\python.exe' but note the exact path may be different on your computer) </a:t>
            </a:r>
            <a:endParaRPr b="1" sz="1100">
              <a:latin typeface="Twentieth Century"/>
              <a:ea typeface="Twentieth Century"/>
              <a:cs typeface="Twentieth Century"/>
              <a:sym typeface="Twentieth Century"/>
            </a:endParaRPr>
          </a:p>
        </p:txBody>
      </p:sp>
      <p:sp>
        <p:nvSpPr>
          <p:cNvPr id="179" name="Google Shape;179;p33"/>
          <p:cNvSpPr/>
          <p:nvPr/>
        </p:nvSpPr>
        <p:spPr>
          <a:xfrm>
            <a:off x="140575" y="4618037"/>
            <a:ext cx="8857800" cy="475800"/>
          </a:xfrm>
          <a:prstGeom prst="rect">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Calibri"/>
                <a:ea typeface="Calibri"/>
                <a:cs typeface="Calibri"/>
                <a:sym typeface="Calibri"/>
              </a:rPr>
              <a:t>Helpers can stay past 4pm today to help resolve issues - having everything working by start of Day 2 is important</a:t>
            </a:r>
            <a:endParaRPr b="1">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234400" y="490400"/>
            <a:ext cx="2704500" cy="4066500"/>
          </a:xfrm>
          <a:prstGeom prst="rect">
            <a:avLst/>
          </a:prstGeom>
          <a:solidFill>
            <a:srgbClr val="B45F06"/>
          </a:solidFill>
          <a:ln>
            <a:noFill/>
          </a:ln>
          <a:effectLst>
            <a:outerShdw blurRad="57150" rotWithShape="0" algn="bl" dir="5400000" dist="19050">
              <a:srgbClr val="000000">
                <a:alpha val="50000"/>
              </a:srgbClr>
            </a:outerShdw>
          </a:effectLst>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3600"/>
              <a:buNone/>
            </a:pPr>
            <a:r>
              <a:rPr b="1" lang="en" sz="3400">
                <a:solidFill>
                  <a:schemeClr val="lt1"/>
                </a:solidFill>
                <a:latin typeface="Twentieth Century"/>
                <a:ea typeface="Twentieth Century"/>
                <a:cs typeface="Twentieth Century"/>
                <a:sym typeface="Twentieth Century"/>
              </a:rPr>
              <a:t>Track 1</a:t>
            </a:r>
            <a:endParaRPr b="1" sz="3400">
              <a:solidFill>
                <a:schemeClr val="lt1"/>
              </a:solidFill>
              <a:latin typeface="Twentieth Century"/>
              <a:ea typeface="Twentieth Century"/>
              <a:cs typeface="Twentieth Century"/>
              <a:sym typeface="Twentieth Century"/>
            </a:endParaRPr>
          </a:p>
          <a:p>
            <a:pPr indent="0" lvl="0" marL="0" rtl="0" algn="ctr">
              <a:lnSpc>
                <a:spcPct val="100000"/>
              </a:lnSpc>
              <a:spcBef>
                <a:spcPts val="0"/>
              </a:spcBef>
              <a:spcAft>
                <a:spcPts val="0"/>
              </a:spcAft>
              <a:buSzPts val="3600"/>
              <a:buNone/>
            </a:pPr>
            <a:r>
              <a:t/>
            </a:r>
            <a:endParaRPr b="1" sz="14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Topic: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Data Visualization</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Location: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Data Lab</a:t>
            </a:r>
            <a:endParaRPr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Instructor:</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Michael Shensky</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500">
              <a:solidFill>
                <a:schemeClr val="lt1"/>
              </a:solidFill>
              <a:latin typeface="Twentieth Century"/>
              <a:ea typeface="Twentieth Century"/>
              <a:cs typeface="Twentieth Century"/>
              <a:sym typeface="Twentieth Century"/>
            </a:endParaRPr>
          </a:p>
        </p:txBody>
      </p:sp>
      <p:sp>
        <p:nvSpPr>
          <p:cNvPr id="185" name="Google Shape;185;p34"/>
          <p:cNvSpPr txBox="1"/>
          <p:nvPr>
            <p:ph type="title"/>
          </p:nvPr>
        </p:nvSpPr>
        <p:spPr>
          <a:xfrm>
            <a:off x="3213930" y="490400"/>
            <a:ext cx="2704500" cy="4066500"/>
          </a:xfrm>
          <a:prstGeom prst="rect">
            <a:avLst/>
          </a:prstGeom>
          <a:solidFill>
            <a:srgbClr val="B45F06"/>
          </a:solidFill>
          <a:ln>
            <a:noFill/>
          </a:ln>
          <a:effectLst>
            <a:outerShdw blurRad="57150" rotWithShape="0" algn="bl" dir="5400000" dist="19050">
              <a:srgbClr val="000000">
                <a:alpha val="50000"/>
              </a:srgbClr>
            </a:outerShdw>
          </a:effectLst>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3600"/>
              <a:buNone/>
            </a:pPr>
            <a:r>
              <a:rPr b="1" lang="en" sz="3400">
                <a:solidFill>
                  <a:schemeClr val="lt1"/>
                </a:solidFill>
                <a:latin typeface="Twentieth Century"/>
                <a:ea typeface="Twentieth Century"/>
                <a:cs typeface="Twentieth Century"/>
                <a:sym typeface="Twentieth Century"/>
              </a:rPr>
              <a:t>Track 2</a:t>
            </a:r>
            <a:endParaRPr b="1" sz="3400">
              <a:solidFill>
                <a:schemeClr val="lt1"/>
              </a:solidFill>
              <a:latin typeface="Twentieth Century"/>
              <a:ea typeface="Twentieth Century"/>
              <a:cs typeface="Twentieth Century"/>
              <a:sym typeface="Twentieth Century"/>
            </a:endParaRPr>
          </a:p>
          <a:p>
            <a:pPr indent="0" lvl="0" marL="0" rtl="0" algn="ctr">
              <a:lnSpc>
                <a:spcPct val="100000"/>
              </a:lnSpc>
              <a:spcBef>
                <a:spcPts val="0"/>
              </a:spcBef>
              <a:spcAft>
                <a:spcPts val="0"/>
              </a:spcAft>
              <a:buSzPts val="3600"/>
              <a:buNone/>
            </a:pPr>
            <a:r>
              <a:t/>
            </a:r>
            <a:endParaRPr b="1" sz="14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Topic: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Sentiment Analysis</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Location: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Project Room 5</a:t>
            </a:r>
            <a:endParaRPr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3600"/>
              <a:buFont typeface="Arial"/>
              <a:buNone/>
            </a:pPr>
            <a:r>
              <a:rPr b="1" lang="en" sz="2300">
                <a:solidFill>
                  <a:schemeClr val="lt1"/>
                </a:solidFill>
                <a:latin typeface="Twentieth Century"/>
                <a:ea typeface="Twentieth Century"/>
                <a:cs typeface="Twentieth Century"/>
                <a:sym typeface="Twentieth Century"/>
              </a:rPr>
              <a:t>Instructor:</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3600"/>
              <a:buFont typeface="Arial"/>
              <a:buNone/>
            </a:pPr>
            <a:r>
              <a:rPr lang="en" sz="2300">
                <a:solidFill>
                  <a:schemeClr val="lt1"/>
                </a:solidFill>
                <a:latin typeface="Twentieth Century"/>
                <a:ea typeface="Twentieth Century"/>
                <a:cs typeface="Twentieth Century"/>
                <a:sym typeface="Twentieth Century"/>
              </a:rPr>
              <a:t>Ian Goodale</a:t>
            </a:r>
            <a:endParaRPr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3600"/>
              <a:buFont typeface="Arial"/>
              <a:buNone/>
            </a:pPr>
            <a:r>
              <a:rPr lang="en" sz="2300">
                <a:solidFill>
                  <a:schemeClr val="lt1"/>
                </a:solidFill>
                <a:latin typeface="Twentieth Century"/>
                <a:ea typeface="Twentieth Century"/>
                <a:cs typeface="Twentieth Century"/>
                <a:sym typeface="Twentieth Century"/>
              </a:rPr>
              <a:t>Karina Sanchez</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500">
              <a:solidFill>
                <a:schemeClr val="lt1"/>
              </a:solidFill>
              <a:latin typeface="Twentieth Century"/>
              <a:ea typeface="Twentieth Century"/>
              <a:cs typeface="Twentieth Century"/>
              <a:sym typeface="Twentieth Century"/>
            </a:endParaRPr>
          </a:p>
        </p:txBody>
      </p:sp>
      <p:sp>
        <p:nvSpPr>
          <p:cNvPr id="186" name="Google Shape;186;p34"/>
          <p:cNvSpPr txBox="1"/>
          <p:nvPr>
            <p:ph type="title"/>
          </p:nvPr>
        </p:nvSpPr>
        <p:spPr>
          <a:xfrm>
            <a:off x="6205099" y="490400"/>
            <a:ext cx="2704500" cy="4066500"/>
          </a:xfrm>
          <a:prstGeom prst="rect">
            <a:avLst/>
          </a:prstGeom>
          <a:solidFill>
            <a:srgbClr val="B45F06"/>
          </a:solidFill>
          <a:ln>
            <a:noFill/>
          </a:ln>
          <a:effectLst>
            <a:outerShdw blurRad="57150" rotWithShape="0" algn="bl" dir="5400000" dist="19050">
              <a:srgbClr val="000000">
                <a:alpha val="50000"/>
              </a:srgbClr>
            </a:outerShdw>
          </a:effectLst>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3600"/>
              <a:buNone/>
            </a:pPr>
            <a:r>
              <a:rPr b="1" lang="en" sz="3400">
                <a:solidFill>
                  <a:schemeClr val="lt1"/>
                </a:solidFill>
                <a:latin typeface="Twentieth Century"/>
                <a:ea typeface="Twentieth Century"/>
                <a:cs typeface="Twentieth Century"/>
                <a:sym typeface="Twentieth Century"/>
              </a:rPr>
              <a:t>Track 3</a:t>
            </a:r>
            <a:endParaRPr b="1" sz="3400">
              <a:solidFill>
                <a:schemeClr val="lt1"/>
              </a:solidFill>
              <a:latin typeface="Twentieth Century"/>
              <a:ea typeface="Twentieth Century"/>
              <a:cs typeface="Twentieth Century"/>
              <a:sym typeface="Twentieth Century"/>
            </a:endParaRPr>
          </a:p>
          <a:p>
            <a:pPr indent="0" lvl="0" marL="0" rtl="0" algn="ctr">
              <a:lnSpc>
                <a:spcPct val="100000"/>
              </a:lnSpc>
              <a:spcBef>
                <a:spcPts val="0"/>
              </a:spcBef>
              <a:spcAft>
                <a:spcPts val="0"/>
              </a:spcAft>
              <a:buSzPts val="3600"/>
              <a:buNone/>
            </a:pPr>
            <a:r>
              <a:t/>
            </a:r>
            <a:endParaRPr b="1" sz="14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Topic: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Geospatial Data</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b="1" lang="en" sz="2300">
                <a:solidFill>
                  <a:schemeClr val="lt1"/>
                </a:solidFill>
                <a:latin typeface="Twentieth Century"/>
                <a:ea typeface="Twentieth Century"/>
                <a:cs typeface="Twentieth Century"/>
                <a:sym typeface="Twentieth Century"/>
              </a:rPr>
              <a:t>Location: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rPr lang="en" sz="2300">
                <a:solidFill>
                  <a:schemeClr val="lt1"/>
                </a:solidFill>
                <a:latin typeface="Twentieth Century"/>
                <a:ea typeface="Twentieth Century"/>
                <a:cs typeface="Twentieth Century"/>
                <a:sym typeface="Twentieth Century"/>
              </a:rPr>
              <a:t>Project Room 6</a:t>
            </a:r>
            <a:endParaRPr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3600"/>
              <a:buNone/>
            </a:pPr>
            <a:r>
              <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3600"/>
              <a:buFont typeface="Arial"/>
              <a:buNone/>
            </a:pPr>
            <a:r>
              <a:rPr b="1" lang="en" sz="2300">
                <a:solidFill>
                  <a:schemeClr val="lt1"/>
                </a:solidFill>
                <a:latin typeface="Twentieth Century"/>
                <a:ea typeface="Twentieth Century"/>
                <a:cs typeface="Twentieth Century"/>
                <a:sym typeface="Twentieth Century"/>
              </a:rPr>
              <a:t>Instructor:</a:t>
            </a:r>
            <a:endParaRPr b="1" sz="2300">
              <a:solidFill>
                <a:schemeClr val="lt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3600"/>
              <a:buFont typeface="Arial"/>
              <a:buNone/>
            </a:pPr>
            <a:r>
              <a:rPr lang="en" sz="2300">
                <a:solidFill>
                  <a:schemeClr val="lt1"/>
                </a:solidFill>
                <a:latin typeface="Twentieth Century"/>
                <a:ea typeface="Twentieth Century"/>
                <a:cs typeface="Twentieth Century"/>
                <a:sym typeface="Twentieth Century"/>
              </a:rPr>
              <a:t>Alex Marden</a:t>
            </a:r>
            <a:endParaRPr sz="2300">
              <a:solidFill>
                <a:schemeClr val="lt1"/>
              </a:solidFill>
              <a:latin typeface="Twentieth Century"/>
              <a:ea typeface="Twentieth Century"/>
              <a:cs typeface="Twentieth Century"/>
              <a:sym typeface="Twentieth Century"/>
            </a:endParaRPr>
          </a:p>
          <a:p>
            <a:pPr indent="457200" lvl="0" marL="457200" rtl="0" algn="l">
              <a:lnSpc>
                <a:spcPct val="100000"/>
              </a:lnSpc>
              <a:spcBef>
                <a:spcPts val="0"/>
              </a:spcBef>
              <a:spcAft>
                <a:spcPts val="0"/>
              </a:spcAft>
              <a:buSzPts val="3600"/>
              <a:buNone/>
            </a:pPr>
            <a:r>
              <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90906" y="1784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Immersive Python Workshop Day 2  </a:t>
            </a:r>
            <a:r>
              <a:rPr lang="en" sz="3000">
                <a:solidFill>
                  <a:schemeClr val="lt1"/>
                </a:solidFill>
                <a:latin typeface="Twentieth Century"/>
                <a:ea typeface="Twentieth Century"/>
                <a:cs typeface="Twentieth Century"/>
                <a:sym typeface="Twentieth Century"/>
              </a:rPr>
              <a:t>|  Git &amp; GitHub</a:t>
            </a:r>
            <a:endParaRPr sz="3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Introduction to Git</a:t>
            </a:r>
            <a:endParaRPr b="1" sz="3000">
              <a:solidFill>
                <a:schemeClr val="lt1"/>
              </a:solidFill>
              <a:latin typeface="Twentieth Century"/>
              <a:ea typeface="Twentieth Century"/>
              <a:cs typeface="Twentieth Century"/>
              <a:sym typeface="Twentieth Century"/>
            </a:endParaRPr>
          </a:p>
        </p:txBody>
      </p:sp>
      <p:sp>
        <p:nvSpPr>
          <p:cNvPr id="197" name="Google Shape;197;p36"/>
          <p:cNvSpPr txBox="1"/>
          <p:nvPr/>
        </p:nvSpPr>
        <p:spPr>
          <a:xfrm>
            <a:off x="455050" y="1322650"/>
            <a:ext cx="4344300" cy="33153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u="sng">
                <a:solidFill>
                  <a:schemeClr val="hlink"/>
                </a:solidFill>
                <a:latin typeface="Twentieth Century"/>
                <a:ea typeface="Twentieth Century"/>
                <a:cs typeface="Twentieth Century"/>
                <a:sym typeface="Twentieth Century"/>
                <a:hlinkClick r:id="rId3"/>
              </a:rPr>
              <a:t>https://git-scm.com/downloads</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Distributed version control system</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Free and open source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Cross platform compatible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Run via Terminal or Command Prompt </a:t>
            </a:r>
            <a:endParaRPr sz="1500">
              <a:latin typeface="Twentieth Century"/>
              <a:ea typeface="Twentieth Century"/>
              <a:cs typeface="Twentieth Century"/>
              <a:sym typeface="Twentieth Century"/>
            </a:endParaRPr>
          </a:p>
        </p:txBody>
      </p:sp>
      <p:pic>
        <p:nvPicPr>
          <p:cNvPr id="198" name="Google Shape;198;p36"/>
          <p:cNvPicPr preferRelativeResize="0"/>
          <p:nvPr/>
        </p:nvPicPr>
        <p:blipFill>
          <a:blip r:embed="rId4">
            <a:alphaModFix/>
          </a:blip>
          <a:stretch>
            <a:fillRect/>
          </a:stretch>
        </p:blipFill>
        <p:spPr>
          <a:xfrm>
            <a:off x="5496075" y="993053"/>
            <a:ext cx="3455103" cy="39744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